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38"/>
  </p:notesMasterIdLst>
  <p:sldIdLst>
    <p:sldId id="279" r:id="rId5"/>
    <p:sldId id="282" r:id="rId6"/>
    <p:sldId id="278" r:id="rId7"/>
    <p:sldId id="257" r:id="rId8"/>
    <p:sldId id="263" r:id="rId9"/>
    <p:sldId id="286" r:id="rId10"/>
    <p:sldId id="298" r:id="rId11"/>
    <p:sldId id="300" r:id="rId12"/>
    <p:sldId id="306" r:id="rId13"/>
    <p:sldId id="287" r:id="rId14"/>
    <p:sldId id="288" r:id="rId15"/>
    <p:sldId id="305" r:id="rId16"/>
    <p:sldId id="303" r:id="rId17"/>
    <p:sldId id="267" r:id="rId18"/>
    <p:sldId id="269" r:id="rId19"/>
    <p:sldId id="270" r:id="rId20"/>
    <p:sldId id="291" r:id="rId21"/>
    <p:sldId id="307" r:id="rId22"/>
    <p:sldId id="292" r:id="rId23"/>
    <p:sldId id="283" r:id="rId24"/>
    <p:sldId id="293" r:id="rId25"/>
    <p:sldId id="308" r:id="rId26"/>
    <p:sldId id="311" r:id="rId27"/>
    <p:sldId id="294" r:id="rId28"/>
    <p:sldId id="312" r:id="rId29"/>
    <p:sldId id="314" r:id="rId30"/>
    <p:sldId id="315" r:id="rId31"/>
    <p:sldId id="296" r:id="rId32"/>
    <p:sldId id="309" r:id="rId33"/>
    <p:sldId id="284" r:id="rId34"/>
    <p:sldId id="285" r:id="rId35"/>
    <p:sldId id="301" r:id="rId36"/>
    <p:sldId id="274"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971"/>
    <a:srgbClr val="D9F0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CE98B-C8B4-6A5E-C18C-7BAD5877230E}" v="24" dt="2024-08-29T05:47:35.887"/>
    <p1510:client id="{9ADC27B3-A3C3-F06E-058A-4E5B760C96FC}" v="17" dt="2024-08-30T08:40:58.8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82118" autoAdjust="0"/>
  </p:normalViewPr>
  <p:slideViewPr>
    <p:cSldViewPr snapToGrid="0" snapToObjects="1" showGuides="1">
      <p:cViewPr varScale="1">
        <p:scale>
          <a:sx n="117" d="100"/>
          <a:sy n="117" d="100"/>
        </p:scale>
        <p:origin x="336" y="102"/>
      </p:cViewPr>
      <p:guideLst>
        <p:guide orient="horz" pos="1596"/>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E1A3E-C737-584E-86B0-F484DE311626}"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17163-B04C-C34A-8000-FDF58C3633A6}" type="slidenum">
              <a:rPr lang="en-US" smtClean="0"/>
              <a:t>‹#›</a:t>
            </a:fld>
            <a:endParaRPr lang="en-US"/>
          </a:p>
        </p:txBody>
      </p:sp>
    </p:spTree>
    <p:extLst>
      <p:ext uri="{BB962C8B-B14F-4D97-AF65-F5344CB8AC3E}">
        <p14:creationId xmlns:p14="http://schemas.microsoft.com/office/powerpoint/2010/main" val="159973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E17163-B04C-C34A-8000-FDF58C3633A6}" type="slidenum">
              <a:rPr lang="en-US" smtClean="0"/>
              <a:t>1</a:t>
            </a:fld>
            <a:endParaRPr lang="en-US"/>
          </a:p>
        </p:txBody>
      </p:sp>
    </p:spTree>
    <p:extLst>
      <p:ext uri="{BB962C8B-B14F-4D97-AF65-F5344CB8AC3E}">
        <p14:creationId xmlns:p14="http://schemas.microsoft.com/office/powerpoint/2010/main" val="2954430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4E17163-B04C-C34A-8000-FDF58C3633A6}" type="slidenum">
              <a:rPr lang="en-US" smtClean="0"/>
              <a:t>17</a:t>
            </a:fld>
            <a:endParaRPr lang="en-US"/>
          </a:p>
        </p:txBody>
      </p:sp>
    </p:spTree>
    <p:extLst>
      <p:ext uri="{BB962C8B-B14F-4D97-AF65-F5344CB8AC3E}">
        <p14:creationId xmlns:p14="http://schemas.microsoft.com/office/powerpoint/2010/main" val="3665336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dirty="0"/>
              <a:t>For time-varying covariates (e.g., weight at each visit), one records per analysis timepoint per subject;</a:t>
            </a:r>
          </a:p>
          <a:p>
            <a:pPr rtl="0"/>
            <a:r>
              <a:rPr lang="en-US" dirty="0"/>
              <a:t>otherwise for baseline covariates or subject-level covariates, one records per subject.</a:t>
            </a:r>
          </a:p>
          <a:p>
            <a:endParaRPr lang="en-US" dirty="0"/>
          </a:p>
        </p:txBody>
      </p:sp>
      <p:sp>
        <p:nvSpPr>
          <p:cNvPr id="4" name="灯片编号占位符 3"/>
          <p:cNvSpPr>
            <a:spLocks noGrp="1"/>
          </p:cNvSpPr>
          <p:nvPr>
            <p:ph type="sldNum" sz="quarter" idx="5"/>
          </p:nvPr>
        </p:nvSpPr>
        <p:spPr/>
        <p:txBody>
          <a:bodyPr/>
          <a:lstStyle/>
          <a:p>
            <a:fld id="{84E17163-B04C-C34A-8000-FDF58C3633A6}" type="slidenum">
              <a:rPr lang="en-US" smtClean="0"/>
              <a:t>18</a:t>
            </a:fld>
            <a:endParaRPr lang="en-US"/>
          </a:p>
        </p:txBody>
      </p:sp>
    </p:spTree>
    <p:extLst>
      <p:ext uri="{BB962C8B-B14F-4D97-AF65-F5344CB8AC3E}">
        <p14:creationId xmlns:p14="http://schemas.microsoft.com/office/powerpoint/2010/main" val="307768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4E17163-B04C-C34A-8000-FDF58C3633A6}" type="slidenum">
              <a:rPr lang="en-US" smtClean="0"/>
              <a:t>19</a:t>
            </a:fld>
            <a:endParaRPr lang="en-US"/>
          </a:p>
        </p:txBody>
      </p:sp>
    </p:spTree>
    <p:extLst>
      <p:ext uri="{BB962C8B-B14F-4D97-AF65-F5344CB8AC3E}">
        <p14:creationId xmlns:p14="http://schemas.microsoft.com/office/powerpoint/2010/main" val="2890322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4E17163-B04C-C34A-8000-FDF58C3633A6}" type="slidenum">
              <a:rPr lang="en-US" smtClean="0"/>
              <a:t>21</a:t>
            </a:fld>
            <a:endParaRPr lang="en-US"/>
          </a:p>
        </p:txBody>
      </p:sp>
    </p:spTree>
    <p:extLst>
      <p:ext uri="{BB962C8B-B14F-4D97-AF65-F5344CB8AC3E}">
        <p14:creationId xmlns:p14="http://schemas.microsoft.com/office/powerpoint/2010/main" val="1883543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84E17163-B04C-C34A-8000-FDF58C3633A6}" type="slidenum">
              <a:rPr lang="en-US" smtClean="0"/>
              <a:t>22</a:t>
            </a:fld>
            <a:endParaRPr lang="en-US"/>
          </a:p>
        </p:txBody>
      </p:sp>
    </p:spTree>
    <p:extLst>
      <p:ext uri="{BB962C8B-B14F-4D97-AF65-F5344CB8AC3E}">
        <p14:creationId xmlns:p14="http://schemas.microsoft.com/office/powerpoint/2010/main" val="1942967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84E17163-B04C-C34A-8000-FDF58C3633A6}" type="slidenum">
              <a:rPr lang="en-US" smtClean="0"/>
              <a:t>23</a:t>
            </a:fld>
            <a:endParaRPr lang="en-US"/>
          </a:p>
        </p:txBody>
      </p:sp>
    </p:spTree>
    <p:extLst>
      <p:ext uri="{BB962C8B-B14F-4D97-AF65-F5344CB8AC3E}">
        <p14:creationId xmlns:p14="http://schemas.microsoft.com/office/powerpoint/2010/main" val="3162060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Note: for non-PK and non-dosing observations, if only date available and time is not collected, </a:t>
            </a:r>
          </a:p>
          <a:p>
            <a:r>
              <a:rPr lang="en-US"/>
              <a:t>AFRLT = (sample date - the first dosing start date) * 24.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APRLT</a:t>
            </a:r>
            <a:r>
              <a:rPr lang="en-US"/>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cases using ADDL, the practice is firstly to split dose records into each day, and derive all ADPPK variables per spec. Finally derive ADDL, and update some variables affected by folding, e.g., AFRLT need to be re-derived.  </a:t>
            </a:r>
          </a:p>
          <a:p>
            <a:endParaRPr lang="en-US"/>
          </a:p>
        </p:txBody>
      </p:sp>
      <p:sp>
        <p:nvSpPr>
          <p:cNvPr id="4" name="灯片编号占位符 3"/>
          <p:cNvSpPr>
            <a:spLocks noGrp="1"/>
          </p:cNvSpPr>
          <p:nvPr>
            <p:ph type="sldNum" sz="quarter" idx="5"/>
          </p:nvPr>
        </p:nvSpPr>
        <p:spPr/>
        <p:txBody>
          <a:bodyPr/>
          <a:lstStyle/>
          <a:p>
            <a:fld id="{84E17163-B04C-C34A-8000-FDF58C3633A6}" type="slidenum">
              <a:rPr lang="en-US" smtClean="0"/>
              <a:t>24</a:t>
            </a:fld>
            <a:endParaRPr lang="en-US"/>
          </a:p>
        </p:txBody>
      </p:sp>
    </p:spTree>
    <p:extLst>
      <p:ext uri="{BB962C8B-B14F-4D97-AF65-F5344CB8AC3E}">
        <p14:creationId xmlns:p14="http://schemas.microsoft.com/office/powerpoint/2010/main" val="3830039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4E17163-B04C-C34A-8000-FDF58C3633A6}" type="slidenum">
              <a:rPr lang="en-US" smtClean="0"/>
              <a:t>27</a:t>
            </a:fld>
            <a:endParaRPr lang="en-US"/>
          </a:p>
        </p:txBody>
      </p:sp>
    </p:spTree>
    <p:extLst>
      <p:ext uri="{BB962C8B-B14F-4D97-AF65-F5344CB8AC3E}">
        <p14:creationId xmlns:p14="http://schemas.microsoft.com/office/powerpoint/2010/main" val="4004232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84E17163-B04C-C34A-8000-FDF58C3633A6}" type="slidenum">
              <a:rPr lang="en-US" smtClean="0"/>
              <a:t>28</a:t>
            </a:fld>
            <a:endParaRPr lang="en-US"/>
          </a:p>
        </p:txBody>
      </p:sp>
    </p:spTree>
    <p:extLst>
      <p:ext uri="{BB962C8B-B14F-4D97-AF65-F5344CB8AC3E}">
        <p14:creationId xmlns:p14="http://schemas.microsoft.com/office/powerpoint/2010/main" val="1216096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4E17163-B04C-C34A-8000-FDF58C3633A6}" type="slidenum">
              <a:rPr lang="en-US" smtClean="0"/>
              <a:t>29</a:t>
            </a:fld>
            <a:endParaRPr lang="en-US"/>
          </a:p>
        </p:txBody>
      </p:sp>
    </p:spTree>
    <p:extLst>
      <p:ext uri="{BB962C8B-B14F-4D97-AF65-F5344CB8AC3E}">
        <p14:creationId xmlns:p14="http://schemas.microsoft.com/office/powerpoint/2010/main" val="4006533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E17163-B04C-C34A-8000-FDF58C3633A6}" type="slidenum">
              <a:rPr lang="en-US" smtClean="0"/>
              <a:t>2</a:t>
            </a:fld>
            <a:endParaRPr lang="en-US"/>
          </a:p>
        </p:txBody>
      </p:sp>
    </p:spTree>
    <p:extLst>
      <p:ext uri="{BB962C8B-B14F-4D97-AF65-F5344CB8AC3E}">
        <p14:creationId xmlns:p14="http://schemas.microsoft.com/office/powerpoint/2010/main" val="1365948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E17163-B04C-C34A-8000-FDF58C3633A6}" type="slidenum">
              <a:rPr lang="en-US" smtClean="0"/>
              <a:t>31</a:t>
            </a:fld>
            <a:endParaRPr lang="en-US"/>
          </a:p>
        </p:txBody>
      </p:sp>
    </p:spTree>
    <p:extLst>
      <p:ext uri="{BB962C8B-B14F-4D97-AF65-F5344CB8AC3E}">
        <p14:creationId xmlns:p14="http://schemas.microsoft.com/office/powerpoint/2010/main" val="331686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4E17163-B04C-C34A-8000-FDF58C3633A6}" type="slidenum">
              <a:rPr lang="en-US" smtClean="0"/>
              <a:t>4</a:t>
            </a:fld>
            <a:endParaRPr lang="en-US"/>
          </a:p>
        </p:txBody>
      </p:sp>
    </p:spTree>
    <p:extLst>
      <p:ext uri="{BB962C8B-B14F-4D97-AF65-F5344CB8AC3E}">
        <p14:creationId xmlns:p14="http://schemas.microsoft.com/office/powerpoint/2010/main" val="70190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E17163-B04C-C34A-8000-FDF58C3633A6}" type="slidenum">
              <a:rPr lang="en-US" smtClean="0"/>
              <a:t>6</a:t>
            </a:fld>
            <a:endParaRPr lang="en-US"/>
          </a:p>
        </p:txBody>
      </p:sp>
    </p:spTree>
    <p:extLst>
      <p:ext uri="{BB962C8B-B14F-4D97-AF65-F5344CB8AC3E}">
        <p14:creationId xmlns:p14="http://schemas.microsoft.com/office/powerpoint/2010/main" val="348863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4E17163-B04C-C34A-8000-FDF58C3633A6}" type="slidenum">
              <a:rPr lang="en-US" smtClean="0"/>
              <a:t>7</a:t>
            </a:fld>
            <a:endParaRPr lang="en-US"/>
          </a:p>
        </p:txBody>
      </p:sp>
    </p:spTree>
    <p:extLst>
      <p:ext uri="{BB962C8B-B14F-4D97-AF65-F5344CB8AC3E}">
        <p14:creationId xmlns:p14="http://schemas.microsoft.com/office/powerpoint/2010/main" val="873345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4E17163-B04C-C34A-8000-FDF58C3633A6}" type="slidenum">
              <a:rPr lang="en-US" smtClean="0"/>
              <a:t>8</a:t>
            </a:fld>
            <a:endParaRPr lang="en-US"/>
          </a:p>
        </p:txBody>
      </p:sp>
    </p:spTree>
    <p:extLst>
      <p:ext uri="{BB962C8B-B14F-4D97-AF65-F5344CB8AC3E}">
        <p14:creationId xmlns:p14="http://schemas.microsoft.com/office/powerpoint/2010/main" val="2841853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E17163-B04C-C34A-8000-FDF58C3633A6}" type="slidenum">
              <a:rPr lang="en-US" smtClean="0"/>
              <a:t>10</a:t>
            </a:fld>
            <a:endParaRPr lang="en-US"/>
          </a:p>
        </p:txBody>
      </p:sp>
    </p:spTree>
    <p:extLst>
      <p:ext uri="{BB962C8B-B14F-4D97-AF65-F5344CB8AC3E}">
        <p14:creationId xmlns:p14="http://schemas.microsoft.com/office/powerpoint/2010/main" val="1780425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E17163-B04C-C34A-8000-FDF58C3633A6}" type="slidenum">
              <a:rPr lang="en-US" smtClean="0"/>
              <a:t>11</a:t>
            </a:fld>
            <a:endParaRPr lang="en-US"/>
          </a:p>
        </p:txBody>
      </p:sp>
    </p:spTree>
    <p:extLst>
      <p:ext uri="{BB962C8B-B14F-4D97-AF65-F5344CB8AC3E}">
        <p14:creationId xmlns:p14="http://schemas.microsoft.com/office/powerpoint/2010/main" val="1536506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E17163-B04C-C34A-8000-FDF58C3633A6}" type="slidenum">
              <a:rPr lang="en-US" smtClean="0"/>
              <a:t>13</a:t>
            </a:fld>
            <a:endParaRPr lang="en-US"/>
          </a:p>
        </p:txBody>
      </p:sp>
    </p:spTree>
    <p:extLst>
      <p:ext uri="{BB962C8B-B14F-4D97-AF65-F5344CB8AC3E}">
        <p14:creationId xmlns:p14="http://schemas.microsoft.com/office/powerpoint/2010/main" val="3417803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78FFEE-EA0C-5E4A-B1D2-8213F7094B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2" y="0"/>
            <a:ext cx="9134475" cy="5143500"/>
          </a:xfrm>
          <a:prstGeom prst="rect">
            <a:avLst/>
          </a:prstGeom>
        </p:spPr>
      </p:pic>
      <p:sp>
        <p:nvSpPr>
          <p:cNvPr id="8" name="Rectangle 7">
            <a:extLst>
              <a:ext uri="{FF2B5EF4-FFF2-40B4-BE49-F238E27FC236}">
                <a16:creationId xmlns:a16="http://schemas.microsoft.com/office/drawing/2014/main" id="{ECC4787D-0744-8047-A68C-F117D26CFC58}"/>
              </a:ext>
            </a:extLst>
          </p:cNvPr>
          <p:cNvSpPr/>
          <p:nvPr userDrawn="1"/>
        </p:nvSpPr>
        <p:spPr>
          <a:xfrm>
            <a:off x="1648918" y="1139639"/>
            <a:ext cx="7495082" cy="2324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2077690" y="1154590"/>
            <a:ext cx="6781830" cy="1362472"/>
          </a:xfrm>
        </p:spPr>
        <p:txBody>
          <a:bodyPr anchor="ctr">
            <a:normAutofit/>
          </a:bodyPr>
          <a:lstStyle>
            <a:lvl1pPr algn="l">
              <a:defRPr sz="2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077690" y="2648262"/>
            <a:ext cx="6781830" cy="600472"/>
          </a:xfrm>
        </p:spPr>
        <p:txBody>
          <a:bodyPr>
            <a:normAutofit/>
          </a:bodyPr>
          <a:lstStyle>
            <a:lvl1pPr marL="0" indent="0" algn="l">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199307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4FF9C4-EEBF-D24D-8A4E-C0B9CCE3F975}" type="slidenum">
              <a:rPr lang="en-US" smtClean="0"/>
              <a:t>‹#›</a:t>
            </a:fld>
            <a:endParaRPr lang="en-US"/>
          </a:p>
        </p:txBody>
      </p:sp>
      <p:sp>
        <p:nvSpPr>
          <p:cNvPr id="4"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spTree>
    <p:extLst>
      <p:ext uri="{BB962C8B-B14F-4D97-AF65-F5344CB8AC3E}">
        <p14:creationId xmlns:p14="http://schemas.microsoft.com/office/powerpoint/2010/main" val="2217349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4FF9C4-EEBF-D24D-8A4E-C0B9CCE3F975}" type="slidenum">
              <a:rPr lang="en-US" smtClean="0"/>
              <a:t>‹#›</a:t>
            </a:fld>
            <a:endParaRPr lang="en-US"/>
          </a:p>
        </p:txBody>
      </p:sp>
      <p:sp>
        <p:nvSpPr>
          <p:cNvPr id="3"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spTree>
    <p:extLst>
      <p:ext uri="{BB962C8B-B14F-4D97-AF65-F5344CB8AC3E}">
        <p14:creationId xmlns:p14="http://schemas.microsoft.com/office/powerpoint/2010/main" val="422426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banner with a city in the background&#10;&#10;Description automatically generated">
            <a:extLst>
              <a:ext uri="{FF2B5EF4-FFF2-40B4-BE49-F238E27FC236}">
                <a16:creationId xmlns:a16="http://schemas.microsoft.com/office/drawing/2014/main" id="{845BC5E6-9B5E-5906-020E-08E26200E1FF}"/>
              </a:ext>
            </a:extLst>
          </p:cNvPr>
          <p:cNvPicPr>
            <a:picLocks noChangeAspect="1"/>
          </p:cNvPicPr>
          <p:nvPr userDrawn="1"/>
        </p:nvPicPr>
        <p:blipFill>
          <a:blip r:embed="rId2"/>
          <a:stretch>
            <a:fillRect/>
          </a:stretch>
        </p:blipFill>
        <p:spPr>
          <a:xfrm>
            <a:off x="0" y="0"/>
            <a:ext cx="9144000" cy="5143501"/>
          </a:xfrm>
          <a:prstGeom prst="rect">
            <a:avLst/>
          </a:prstGeom>
        </p:spPr>
      </p:pic>
      <p:sp>
        <p:nvSpPr>
          <p:cNvPr id="7" name="Title 1">
            <a:extLst>
              <a:ext uri="{FF2B5EF4-FFF2-40B4-BE49-F238E27FC236}">
                <a16:creationId xmlns:a16="http://schemas.microsoft.com/office/drawing/2014/main" id="{1276289B-55C8-40FA-889A-2AECA774D218}"/>
              </a:ext>
            </a:extLst>
          </p:cNvPr>
          <p:cNvSpPr>
            <a:spLocks noGrp="1"/>
          </p:cNvSpPr>
          <p:nvPr>
            <p:ph type="ctrTitle" hasCustomPrompt="1"/>
          </p:nvPr>
        </p:nvSpPr>
        <p:spPr>
          <a:xfrm>
            <a:off x="3048267" y="3962400"/>
            <a:ext cx="5625378" cy="397578"/>
          </a:xfrm>
        </p:spPr>
        <p:txBody>
          <a:bodyPr anchor="ctr">
            <a:normAutofit/>
          </a:bodyPr>
          <a:lstStyle>
            <a:lvl1pPr algn="r">
              <a:defRPr sz="2000" b="1">
                <a:solidFill>
                  <a:schemeClr val="tx1"/>
                </a:solidFill>
              </a:defRPr>
            </a:lvl1pPr>
          </a:lstStyle>
          <a:p>
            <a:r>
              <a:rPr lang="en-US" dirty="0"/>
              <a:t>Presentation Title</a:t>
            </a:r>
          </a:p>
        </p:txBody>
      </p:sp>
      <p:sp>
        <p:nvSpPr>
          <p:cNvPr id="8" name="Subtitle 2">
            <a:extLst>
              <a:ext uri="{FF2B5EF4-FFF2-40B4-BE49-F238E27FC236}">
                <a16:creationId xmlns:a16="http://schemas.microsoft.com/office/drawing/2014/main" id="{8FBB06B2-CEED-4837-A8D1-3F28461021FA}"/>
              </a:ext>
            </a:extLst>
          </p:cNvPr>
          <p:cNvSpPr>
            <a:spLocks noGrp="1"/>
          </p:cNvSpPr>
          <p:nvPr>
            <p:ph type="subTitle" idx="1" hasCustomPrompt="1"/>
          </p:nvPr>
        </p:nvSpPr>
        <p:spPr>
          <a:xfrm>
            <a:off x="3892550" y="4359979"/>
            <a:ext cx="4781095" cy="783522"/>
          </a:xfrm>
        </p:spPr>
        <p:txBody>
          <a:bodyPr>
            <a:normAutofit/>
          </a:bodyPr>
          <a:lstStyle>
            <a:lvl1pPr marL="0" indent="0" algn="r">
              <a:lnSpc>
                <a:spcPct val="100000"/>
              </a:lnSpc>
              <a:spcBef>
                <a:spcPts val="0"/>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Presented by John Smith, Job Title, Department, Company Name</a:t>
            </a:r>
          </a:p>
          <a:p>
            <a:r>
              <a:rPr lang="en-US" dirty="0"/>
              <a:t>Day Month 2020</a:t>
            </a:r>
          </a:p>
        </p:txBody>
      </p:sp>
    </p:spTree>
    <p:extLst>
      <p:ext uri="{BB962C8B-B14F-4D97-AF65-F5344CB8AC3E}">
        <p14:creationId xmlns:p14="http://schemas.microsoft.com/office/powerpoint/2010/main" val="3137565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903408-9362-EC46-8776-E9E810266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2" y="0"/>
            <a:ext cx="9134475" cy="5143500"/>
          </a:xfrm>
          <a:prstGeom prst="rect">
            <a:avLst/>
          </a:prstGeom>
        </p:spPr>
      </p:pic>
      <p:sp>
        <p:nvSpPr>
          <p:cNvPr id="11" name="Rectangle 10">
            <a:extLst>
              <a:ext uri="{FF2B5EF4-FFF2-40B4-BE49-F238E27FC236}">
                <a16:creationId xmlns:a16="http://schemas.microsoft.com/office/drawing/2014/main" id="{2409DADF-D9E6-A04F-8A80-7622E2E18903}"/>
              </a:ext>
            </a:extLst>
          </p:cNvPr>
          <p:cNvSpPr/>
          <p:nvPr userDrawn="1"/>
        </p:nvSpPr>
        <p:spPr>
          <a:xfrm>
            <a:off x="1562470" y="0"/>
            <a:ext cx="758153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041864" y="273845"/>
            <a:ext cx="6644935" cy="2101242"/>
          </a:xfrm>
        </p:spPr>
        <p:txBody>
          <a:bodyPr anchor="b"/>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041864" y="2551580"/>
            <a:ext cx="6644935" cy="2081143"/>
          </a:xfrm>
        </p:spPr>
        <p:txBody>
          <a:bodyPr/>
          <a:lstStyle>
            <a:lvl1pPr marL="342900" indent="-334963">
              <a:buFont typeface="+mj-lt"/>
              <a:buAutoNum type="arabicPeriod"/>
              <a:tabLst/>
              <a:defRPr>
                <a:solidFill>
                  <a:schemeClr val="bg1"/>
                </a:solidFill>
              </a:defRPr>
            </a:lvl1pPr>
            <a:lvl2pPr marL="385763" indent="-151210">
              <a:buFont typeface="+mj-lt"/>
              <a:buAutoNum type="arabicPeriod"/>
              <a:tabLst/>
              <a:defRPr>
                <a:solidFill>
                  <a:schemeClr val="bg1"/>
                </a:solidFill>
              </a:defRPr>
            </a:lvl2pPr>
            <a:lvl3pPr marL="560785" indent="-175022">
              <a:buFont typeface="+mj-lt"/>
              <a:buAutoNum type="arabicPeriod"/>
              <a:tabLst/>
              <a:defRPr>
                <a:solidFill>
                  <a:schemeClr val="bg1"/>
                </a:solidFill>
              </a:defRPr>
            </a:lvl3pPr>
            <a:lvl4pPr marL="731044" indent="-175022">
              <a:buFont typeface="+mj-lt"/>
              <a:buAutoNum type="arabicPeriod"/>
              <a:tabLst/>
              <a:defRPr>
                <a:solidFill>
                  <a:schemeClr val="bg1"/>
                </a:solidFill>
              </a:defRPr>
            </a:lvl4pPr>
            <a:lvl5pPr marL="901304" indent="-170260">
              <a:buFont typeface="+mj-lt"/>
              <a:buAutoNum type="arabicPeriod"/>
              <a:tabLst/>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126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4FF9C4-EEBF-D24D-8A4E-C0B9CCE3F975}" type="slidenum">
              <a:rPr lang="en-US" smtClean="0"/>
              <a:t>‹#›</a:t>
            </a:fld>
            <a:endParaRPr lang="en-US"/>
          </a:p>
        </p:txBody>
      </p:sp>
      <p:sp>
        <p:nvSpPr>
          <p:cNvPr id="5"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spTree>
    <p:extLst>
      <p:ext uri="{BB962C8B-B14F-4D97-AF65-F5344CB8AC3E}">
        <p14:creationId xmlns:p14="http://schemas.microsoft.com/office/powerpoint/2010/main" val="864619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103351-EB45-234F-8697-DE91E66640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2" y="0"/>
            <a:ext cx="9134475" cy="5143500"/>
          </a:xfrm>
          <a:prstGeom prst="rect">
            <a:avLst/>
          </a:prstGeom>
        </p:spPr>
      </p:pic>
      <p:sp>
        <p:nvSpPr>
          <p:cNvPr id="7" name="Rectangle 6">
            <a:extLst>
              <a:ext uri="{FF2B5EF4-FFF2-40B4-BE49-F238E27FC236}">
                <a16:creationId xmlns:a16="http://schemas.microsoft.com/office/drawing/2014/main" id="{2DDB1314-0315-DB4C-AE95-AFD46FB209DC}"/>
              </a:ext>
            </a:extLst>
          </p:cNvPr>
          <p:cNvSpPr/>
          <p:nvPr userDrawn="1"/>
        </p:nvSpPr>
        <p:spPr>
          <a:xfrm>
            <a:off x="1562470" y="0"/>
            <a:ext cx="758153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041864" y="273845"/>
            <a:ext cx="6644935" cy="2101242"/>
          </a:xfrm>
        </p:spPr>
        <p:txBody>
          <a:bodyPr anchor="b"/>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041864" y="2551580"/>
            <a:ext cx="6644935" cy="2081143"/>
          </a:xfrm>
        </p:spPr>
        <p:txBody>
          <a:bodyPr/>
          <a:lstStyle>
            <a:lvl1pPr marL="0" indent="0">
              <a:buFont typeface="+mj-lt"/>
              <a:buNone/>
              <a:tabLst/>
              <a:defRPr sz="1800">
                <a:solidFill>
                  <a:schemeClr val="bg1"/>
                </a:solidFill>
              </a:defRPr>
            </a:lvl1pPr>
            <a:lvl2pPr marL="4763" indent="0">
              <a:buFont typeface="+mj-lt"/>
              <a:buNone/>
              <a:tabLst/>
              <a:defRPr>
                <a:solidFill>
                  <a:schemeClr val="bg1"/>
                </a:solidFill>
              </a:defRPr>
            </a:lvl2pPr>
            <a:lvl3pPr marL="4763" indent="0">
              <a:buFont typeface="+mj-lt"/>
              <a:buNone/>
              <a:tabLst/>
              <a:defRPr>
                <a:solidFill>
                  <a:schemeClr val="bg1"/>
                </a:solidFill>
              </a:defRPr>
            </a:lvl3pPr>
            <a:lvl4pPr marL="4763" indent="0">
              <a:buFont typeface="+mj-lt"/>
              <a:buNone/>
              <a:tabLst/>
              <a:defRPr>
                <a:solidFill>
                  <a:schemeClr val="bg1"/>
                </a:solidFill>
              </a:defRPr>
            </a:lvl4pPr>
            <a:lvl5pPr marL="4763" indent="0">
              <a:buFont typeface="+mj-lt"/>
              <a:buNone/>
              <a:tabLst/>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791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Closing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C5F5DB-D0B7-B844-A4AC-647C44C65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2" y="0"/>
            <a:ext cx="9134475" cy="5143500"/>
          </a:xfrm>
          <a:prstGeom prst="rect">
            <a:avLst/>
          </a:prstGeom>
        </p:spPr>
      </p:pic>
      <p:sp>
        <p:nvSpPr>
          <p:cNvPr id="2" name="Title 1"/>
          <p:cNvSpPr>
            <a:spLocks noGrp="1"/>
          </p:cNvSpPr>
          <p:nvPr>
            <p:ph type="title"/>
          </p:nvPr>
        </p:nvSpPr>
        <p:spPr>
          <a:xfrm>
            <a:off x="2037790" y="273845"/>
            <a:ext cx="6078069" cy="2101242"/>
          </a:xfrm>
        </p:spPr>
        <p:txBody>
          <a:bodyPr anchor="b"/>
          <a:lstStyle>
            <a:lvl1pPr>
              <a:defRPr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037790" y="2551580"/>
            <a:ext cx="6078069" cy="1752166"/>
          </a:xfrm>
        </p:spPr>
        <p:txBody>
          <a:bodyPr>
            <a:normAutofit/>
          </a:bodyPr>
          <a:lstStyle>
            <a:lvl1pPr marL="0" indent="0">
              <a:buFont typeface="+mj-lt"/>
              <a:buNone/>
              <a:tabLst/>
              <a:defRPr sz="900">
                <a:solidFill>
                  <a:schemeClr val="tx1"/>
                </a:solidFill>
              </a:defRPr>
            </a:lvl1pPr>
            <a:lvl2pPr marL="133350" indent="-128588">
              <a:buFont typeface="Arial" panose="020B0604020202020204" pitchFamily="34" charset="0"/>
              <a:buChar char="•"/>
              <a:tabLst/>
              <a:defRPr sz="900">
                <a:solidFill>
                  <a:schemeClr val="tx1"/>
                </a:solidFill>
              </a:defRPr>
            </a:lvl2pPr>
            <a:lvl3pPr marL="133350" indent="-128588">
              <a:buFont typeface="Arial" panose="020B0604020202020204" pitchFamily="34" charset="0"/>
              <a:buChar char="•"/>
              <a:tabLst/>
              <a:defRPr sz="900">
                <a:solidFill>
                  <a:schemeClr val="tx1"/>
                </a:solidFill>
              </a:defRPr>
            </a:lvl3pPr>
            <a:lvl4pPr marL="133350" indent="-128588">
              <a:buFont typeface="Arial" panose="020B0604020202020204" pitchFamily="34" charset="0"/>
              <a:buChar char="•"/>
              <a:tabLst/>
              <a:defRPr sz="900">
                <a:solidFill>
                  <a:schemeClr val="tx1"/>
                </a:solidFill>
              </a:defRPr>
            </a:lvl4pPr>
            <a:lvl5pPr marL="133350" indent="-128588">
              <a:buFont typeface="Arial" panose="020B0604020202020204" pitchFamily="34" charset="0"/>
              <a:buChar char="•"/>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1271A794-C745-1542-AC4C-A0D07A44D2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37791" y="4457700"/>
            <a:ext cx="1076325" cy="342000"/>
          </a:xfrm>
          <a:prstGeom prst="rect">
            <a:avLst/>
          </a:prstGeom>
        </p:spPr>
      </p:pic>
    </p:spTree>
    <p:extLst>
      <p:ext uri="{BB962C8B-B14F-4D97-AF65-F5344CB8AC3E}">
        <p14:creationId xmlns:p14="http://schemas.microsoft.com/office/powerpoint/2010/main" val="3236970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00100" y="1111250"/>
            <a:ext cx="3819525" cy="352147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76824" y="1111250"/>
            <a:ext cx="3609975" cy="35214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4FF9C4-EEBF-D24D-8A4E-C0B9CCE3F975}" type="slidenum">
              <a:rPr lang="en-US" smtClean="0"/>
              <a:t>‹#›</a:t>
            </a:fld>
            <a:endParaRPr lang="en-US"/>
          </a:p>
        </p:txBody>
      </p:sp>
      <p:sp>
        <p:nvSpPr>
          <p:cNvPr id="6"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spTree>
    <p:extLst>
      <p:ext uri="{BB962C8B-B14F-4D97-AF65-F5344CB8AC3E}">
        <p14:creationId xmlns:p14="http://schemas.microsoft.com/office/powerpoint/2010/main" val="305252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Content-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1111250"/>
            <a:ext cx="3819525" cy="35214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B4FF9C4-EEBF-D24D-8A4E-C0B9CCE3F975}" type="slidenum">
              <a:rPr lang="en-US" smtClean="0"/>
              <a:t>‹#›</a:t>
            </a:fld>
            <a:endParaRPr lang="en-US"/>
          </a:p>
        </p:txBody>
      </p:sp>
      <p:sp>
        <p:nvSpPr>
          <p:cNvPr id="9" name="Picture Placeholder 8">
            <a:extLst>
              <a:ext uri="{FF2B5EF4-FFF2-40B4-BE49-F238E27FC236}">
                <a16:creationId xmlns:a16="http://schemas.microsoft.com/office/drawing/2014/main" id="{EBAEBCE6-AA93-4D42-8917-B9241C3EF633}"/>
              </a:ext>
            </a:extLst>
          </p:cNvPr>
          <p:cNvSpPr>
            <a:spLocks noGrp="1"/>
          </p:cNvSpPr>
          <p:nvPr>
            <p:ph type="pic" sz="quarter" idx="13"/>
          </p:nvPr>
        </p:nvSpPr>
        <p:spPr>
          <a:xfrm>
            <a:off x="5076826" y="1111250"/>
            <a:ext cx="3609975" cy="3521473"/>
          </a:xfrm>
        </p:spPr>
        <p:txBody>
          <a:bodyPr/>
          <a:lstStyle/>
          <a:p>
            <a:endParaRPr lang="en-US"/>
          </a:p>
        </p:txBody>
      </p:sp>
      <p:sp>
        <p:nvSpPr>
          <p:cNvPr id="6"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spTree>
    <p:extLst>
      <p:ext uri="{BB962C8B-B14F-4D97-AF65-F5344CB8AC3E}">
        <p14:creationId xmlns:p14="http://schemas.microsoft.com/office/powerpoint/2010/main" val="95934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Content-Call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1111250"/>
            <a:ext cx="7886699" cy="1410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B4FF9C4-EEBF-D24D-8A4E-C0B9CCE3F975}" type="slidenum">
              <a:rPr lang="en-US" smtClean="0"/>
              <a:t>‹#›</a:t>
            </a:fld>
            <a:endParaRPr lang="en-US"/>
          </a:p>
        </p:txBody>
      </p:sp>
      <p:sp>
        <p:nvSpPr>
          <p:cNvPr id="9" name="Picture Placeholder 8">
            <a:extLst>
              <a:ext uri="{FF2B5EF4-FFF2-40B4-BE49-F238E27FC236}">
                <a16:creationId xmlns:a16="http://schemas.microsoft.com/office/drawing/2014/main" id="{EBAEBCE6-AA93-4D42-8917-B9241C3EF633}"/>
              </a:ext>
            </a:extLst>
          </p:cNvPr>
          <p:cNvSpPr>
            <a:spLocks noGrp="1"/>
          </p:cNvSpPr>
          <p:nvPr>
            <p:ph type="pic" sz="quarter" idx="13"/>
          </p:nvPr>
        </p:nvSpPr>
        <p:spPr>
          <a:xfrm>
            <a:off x="6273054" y="2576794"/>
            <a:ext cx="2413747" cy="1875864"/>
          </a:xfrm>
        </p:spPr>
        <p:txBody>
          <a:bodyPr/>
          <a:lstStyle/>
          <a:p>
            <a:endParaRPr lang="en-US"/>
          </a:p>
        </p:txBody>
      </p:sp>
      <p:sp>
        <p:nvSpPr>
          <p:cNvPr id="10" name="Content Placeholder 2">
            <a:extLst>
              <a:ext uri="{FF2B5EF4-FFF2-40B4-BE49-F238E27FC236}">
                <a16:creationId xmlns:a16="http://schemas.microsoft.com/office/drawing/2014/main" id="{639C0675-53BD-004E-9C2E-1C9D24D3896F}"/>
              </a:ext>
            </a:extLst>
          </p:cNvPr>
          <p:cNvSpPr>
            <a:spLocks noGrp="1"/>
          </p:cNvSpPr>
          <p:nvPr>
            <p:ph sz="half" idx="14" hasCustomPrompt="1"/>
          </p:nvPr>
        </p:nvSpPr>
        <p:spPr>
          <a:xfrm>
            <a:off x="585927" y="2576794"/>
            <a:ext cx="5687128" cy="1875863"/>
          </a:xfrm>
          <a:solidFill>
            <a:schemeClr val="accent4"/>
          </a:solidFill>
        </p:spPr>
        <p:txBody>
          <a:bodyPr lIns="457200" tIns="274320" rIns="274320" bIns="274320">
            <a:noAutofit/>
          </a:bodyPr>
          <a:lstStyle>
            <a:lvl1pPr>
              <a:defRPr sz="1400">
                <a:solidFill>
                  <a:schemeClr val="bg1"/>
                </a:solidFill>
              </a:defRPr>
            </a:lvl1pPr>
            <a:lvl2pPr>
              <a:defRPr sz="1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spTree>
    <p:extLst>
      <p:ext uri="{BB962C8B-B14F-4D97-AF65-F5344CB8AC3E}">
        <p14:creationId xmlns:p14="http://schemas.microsoft.com/office/powerpoint/2010/main" val="2391615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CF86AEA-23B8-D847-A3D2-25B6A12213D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762" y="0"/>
            <a:ext cx="9134475" cy="5143500"/>
          </a:xfrm>
          <a:prstGeom prst="rect">
            <a:avLst/>
          </a:prstGeom>
        </p:spPr>
      </p:pic>
      <p:sp>
        <p:nvSpPr>
          <p:cNvPr id="2" name="Title Placeholder 1"/>
          <p:cNvSpPr>
            <a:spLocks noGrp="1"/>
          </p:cNvSpPr>
          <p:nvPr>
            <p:ph type="title"/>
          </p:nvPr>
        </p:nvSpPr>
        <p:spPr>
          <a:xfrm>
            <a:off x="800100" y="0"/>
            <a:ext cx="7886700" cy="994172"/>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800100" y="1111250"/>
            <a:ext cx="7886700" cy="352147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sp>
        <p:nvSpPr>
          <p:cNvPr id="6" name="Slide Number Placeholder 5"/>
          <p:cNvSpPr>
            <a:spLocks noGrp="1"/>
          </p:cNvSpPr>
          <p:nvPr>
            <p:ph type="sldNum" sz="quarter" idx="4"/>
          </p:nvPr>
        </p:nvSpPr>
        <p:spPr>
          <a:xfrm>
            <a:off x="8380520" y="4767263"/>
            <a:ext cx="306280" cy="273844"/>
          </a:xfrm>
          <a:prstGeom prst="rect">
            <a:avLst/>
          </a:prstGeom>
        </p:spPr>
        <p:txBody>
          <a:bodyPr vert="horz" lIns="0" tIns="0" rIns="0" bIns="0" rtlCol="0" anchor="ctr"/>
          <a:lstStyle>
            <a:lvl1pPr algn="r">
              <a:defRPr sz="800" b="1">
                <a:solidFill>
                  <a:schemeClr val="tx1"/>
                </a:solidFill>
              </a:defRPr>
            </a:lvl1pPr>
          </a:lstStyle>
          <a:p>
            <a:fld id="{EB4FF9C4-EEBF-D24D-8A4E-C0B9CCE3F975}" type="slidenum">
              <a:rPr lang="en-US" smtClean="0"/>
              <a:pPr/>
              <a:t>‹#›</a:t>
            </a:fld>
            <a:endParaRPr lang="en-US" dirty="0"/>
          </a:p>
        </p:txBody>
      </p:sp>
    </p:spTree>
    <p:extLst>
      <p:ext uri="{BB962C8B-B14F-4D97-AF65-F5344CB8AC3E}">
        <p14:creationId xmlns:p14="http://schemas.microsoft.com/office/powerpoint/2010/main" val="4265711678"/>
      </p:ext>
    </p:extLst>
  </p:cSld>
  <p:clrMap bg1="lt1" tx1="dk1" bg2="lt2" tx2="dk2" accent1="accent1" accent2="accent2" accent3="accent3" accent4="accent4" accent5="accent5" accent6="accent6" hlink="hlink" folHlink="folHlink"/>
  <p:sldLayoutIdLst>
    <p:sldLayoutId id="2147483675" r:id="rId1"/>
    <p:sldLayoutId id="2147483700" r:id="rId2"/>
    <p:sldLayoutId id="2147483689" r:id="rId3"/>
    <p:sldLayoutId id="2147483676" r:id="rId4"/>
    <p:sldLayoutId id="2147483690" r:id="rId5"/>
    <p:sldLayoutId id="2147483691" r:id="rId6"/>
    <p:sldLayoutId id="2147483678" r:id="rId7"/>
    <p:sldLayoutId id="2147483687" r:id="rId8"/>
    <p:sldLayoutId id="2147483688" r:id="rId9"/>
    <p:sldLayoutId id="2147483680" r:id="rId10"/>
    <p:sldLayoutId id="2147483681" r:id="rId11"/>
  </p:sldLayoutIdLst>
  <p:hf hdr="0"/>
  <p:txStyles>
    <p:titleStyle>
      <a:lvl1pPr algn="l" defTabSz="6858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10">
          <p15:clr>
            <a:srgbClr val="F26B43"/>
          </p15:clr>
        </p15:guide>
        <p15:guide id="2" pos="5472">
          <p15:clr>
            <a:srgbClr val="F26B43"/>
          </p15:clr>
        </p15:guide>
        <p15:guide id="3" pos="504">
          <p15:clr>
            <a:srgbClr val="F26B43"/>
          </p15:clr>
        </p15:guide>
        <p15:guide id="4" pos="3054">
          <p15:clr>
            <a:srgbClr val="F26B43"/>
          </p15:clr>
        </p15:guide>
        <p15:guide id="5" pos="3198">
          <p15:clr>
            <a:srgbClr val="F26B43"/>
          </p15:clr>
        </p15:guide>
        <p15:guide id="6" pos="288">
          <p15:clr>
            <a:srgbClr val="F26B43"/>
          </p15:clr>
        </p15:guide>
        <p15:guide id="7" orient="horz" pos="7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hyperlink" Target="https://www.fda.gov/about-fda/center-drug-evaluation-and-research-cder/model-data-format"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fda.gov/drugs/electronic-regulatory-submission-and-review/electronic-common-technical-document-ectd"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fda.gov/drugs/electronic-regulatory-submission-and-review/electronic-common-technical-document-ectd" TargetMode="External"/><Relationship Id="rId2" Type="http://schemas.openxmlformats.org/officeDocument/2006/relationships/hyperlink" Target="https://www.fda.gov/regulatory-information/search-fda-guidance-documents/population-pharmacokinetics"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hyperlink" Target="https://www.fda.gov/regulatory-information/search-fda-guidance-documents/population-pharmacokinetics"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31D12C-487A-47FE-8CBC-5FCF7862125A}"/>
              </a:ext>
            </a:extLst>
          </p:cNvPr>
          <p:cNvSpPr>
            <a:spLocks noGrp="1"/>
          </p:cNvSpPr>
          <p:nvPr>
            <p:ph type="ctrTitle"/>
          </p:nvPr>
        </p:nvSpPr>
        <p:spPr>
          <a:xfrm>
            <a:off x="1951264" y="3820886"/>
            <a:ext cx="6722382" cy="539092"/>
          </a:xfrm>
        </p:spPr>
        <p:txBody>
          <a:bodyPr>
            <a:normAutofit/>
          </a:bodyPr>
          <a:lstStyle/>
          <a:p>
            <a:r>
              <a:rPr lang="en-US" sz="1800" b="1" dirty="0" err="1">
                <a:effectLst/>
                <a:latin typeface="Calibri" panose="020F0502020204030204" pitchFamily="34" charset="0"/>
              </a:rPr>
              <a:t>ADaM</a:t>
            </a:r>
            <a:r>
              <a:rPr lang="en-US" sz="1800" b="1" dirty="0">
                <a:effectLst/>
                <a:latin typeface="Calibri" panose="020F0502020204030204" pitchFamily="34" charset="0"/>
              </a:rPr>
              <a:t> </a:t>
            </a:r>
            <a:r>
              <a:rPr lang="en-US" sz="1800" b="1" dirty="0" err="1">
                <a:effectLst/>
                <a:latin typeface="Calibri" panose="020F0502020204030204" pitchFamily="34" charset="0"/>
              </a:rPr>
              <a:t>popPK</a:t>
            </a:r>
            <a:r>
              <a:rPr lang="en-US" sz="1800" b="1" dirty="0">
                <a:effectLst/>
                <a:latin typeface="Calibri" panose="020F0502020204030204" pitchFamily="34" charset="0"/>
              </a:rPr>
              <a:t> Dataset for NONMEM® - A Programmer Point of View</a:t>
            </a:r>
            <a:endParaRPr lang="en-US" dirty="0"/>
          </a:p>
        </p:txBody>
      </p:sp>
      <p:sp>
        <p:nvSpPr>
          <p:cNvPr id="5" name="Subtitle 4">
            <a:extLst>
              <a:ext uri="{FF2B5EF4-FFF2-40B4-BE49-F238E27FC236}">
                <a16:creationId xmlns:a16="http://schemas.microsoft.com/office/drawing/2014/main" id="{73536A8A-0CF3-4F0A-800E-288A3432D7EB}"/>
              </a:ext>
            </a:extLst>
          </p:cNvPr>
          <p:cNvSpPr>
            <a:spLocks noGrp="1"/>
          </p:cNvSpPr>
          <p:nvPr>
            <p:ph type="subTitle" idx="1"/>
          </p:nvPr>
        </p:nvSpPr>
        <p:spPr/>
        <p:txBody>
          <a:bodyPr/>
          <a:lstStyle/>
          <a:p>
            <a:r>
              <a:rPr lang="de-DE" dirty="0"/>
              <a:t>Presented by Ya Wan &amp; Lin Liu</a:t>
            </a:r>
          </a:p>
          <a:p>
            <a:r>
              <a:rPr lang="de-DE" dirty="0"/>
              <a:t>Statistical Programmer</a:t>
            </a:r>
          </a:p>
          <a:p>
            <a:r>
              <a:rPr lang="de-DE" dirty="0"/>
              <a:t>BeiGene</a:t>
            </a:r>
            <a:endParaRPr lang="en-US" dirty="0"/>
          </a:p>
        </p:txBody>
      </p:sp>
    </p:spTree>
    <p:extLst>
      <p:ext uri="{BB962C8B-B14F-4D97-AF65-F5344CB8AC3E}">
        <p14:creationId xmlns:p14="http://schemas.microsoft.com/office/powerpoint/2010/main" val="2624551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6A95-13ED-604F-AA65-8144C0F6694B}"/>
              </a:ext>
            </a:extLst>
          </p:cNvPr>
          <p:cNvSpPr>
            <a:spLocks noGrp="1"/>
          </p:cNvSpPr>
          <p:nvPr>
            <p:ph type="title"/>
          </p:nvPr>
        </p:nvSpPr>
        <p:spPr/>
        <p:txBody>
          <a:bodyPr>
            <a:normAutofit/>
          </a:bodyPr>
          <a:lstStyle/>
          <a:p>
            <a:r>
              <a:rPr lang="en-US"/>
              <a:t>PopPK Analysis Running on NONMEM</a:t>
            </a:r>
            <a:r>
              <a:rPr lang="en-US" sz="2400" baseline="30000">
                <a:solidFill>
                  <a:schemeClr val="tx1"/>
                </a:solidFill>
              </a:rPr>
              <a:t>®</a:t>
            </a:r>
            <a:r>
              <a:rPr lang="en-US"/>
              <a:t> </a:t>
            </a:r>
            <a:endParaRPr lang="en-US" baseline="30000"/>
          </a:p>
        </p:txBody>
      </p:sp>
      <p:sp>
        <p:nvSpPr>
          <p:cNvPr id="3" name="Content Placeholder 2">
            <a:extLst>
              <a:ext uri="{FF2B5EF4-FFF2-40B4-BE49-F238E27FC236}">
                <a16:creationId xmlns:a16="http://schemas.microsoft.com/office/drawing/2014/main" id="{92C80A91-8A58-D34B-9C3A-DBCC37353BA0}"/>
              </a:ext>
            </a:extLst>
          </p:cNvPr>
          <p:cNvSpPr>
            <a:spLocks noGrp="1"/>
          </p:cNvSpPr>
          <p:nvPr>
            <p:ph idx="1"/>
          </p:nvPr>
        </p:nvSpPr>
        <p:spPr/>
        <p:txBody>
          <a:bodyPr>
            <a:normAutofit lnSpcReduction="10000"/>
          </a:bodyPr>
          <a:lstStyle/>
          <a:p>
            <a:pPr marL="4763" indent="0">
              <a:buNone/>
            </a:pPr>
            <a:r>
              <a:rPr lang="en-US" b="1" dirty="0" err="1"/>
              <a:t>PopPK</a:t>
            </a:r>
            <a:r>
              <a:rPr lang="en-US" b="1" dirty="0"/>
              <a:t> Analysis Pathway </a:t>
            </a:r>
          </a:p>
          <a:p>
            <a:pPr marL="4763" indent="0">
              <a:buNone/>
            </a:pPr>
            <a:endParaRPr lang="en-US" b="1" dirty="0"/>
          </a:p>
          <a:p>
            <a:pPr marL="4763" indent="0">
              <a:buNone/>
            </a:pPr>
            <a:endParaRPr lang="en-US" b="1" dirty="0"/>
          </a:p>
          <a:p>
            <a:pPr marL="4763" indent="0">
              <a:buNone/>
            </a:pPr>
            <a:endParaRPr lang="en-US" b="1" dirty="0"/>
          </a:p>
          <a:p>
            <a:pPr marL="4763" indent="0">
              <a:buNone/>
            </a:pPr>
            <a:endParaRPr lang="en-US" b="1" dirty="0"/>
          </a:p>
          <a:p>
            <a:pPr marL="4763" indent="0">
              <a:buNone/>
            </a:pPr>
            <a:r>
              <a:rPr lang="en-US" b="1" dirty="0"/>
              <a:t>General </a:t>
            </a:r>
            <a:r>
              <a:rPr lang="en-US" altLang="zh-CN" b="1" dirty="0"/>
              <a:t>Software </a:t>
            </a:r>
            <a:r>
              <a:rPr lang="en-US" b="1" dirty="0"/>
              <a:t>Platforms for </a:t>
            </a:r>
            <a:r>
              <a:rPr lang="en-US" b="1" dirty="0" err="1"/>
              <a:t>PopPK</a:t>
            </a:r>
            <a:r>
              <a:rPr lang="en-US" b="1" dirty="0"/>
              <a:t> Analysis </a:t>
            </a:r>
          </a:p>
          <a:p>
            <a:pPr>
              <a:lnSpc>
                <a:spcPct val="100000"/>
              </a:lnSpc>
            </a:pPr>
            <a:r>
              <a:rPr lang="en-US" sz="1400" b="1" dirty="0"/>
              <a:t>NONMEM (Nonlinear Mixed Effects Modelling)</a:t>
            </a:r>
          </a:p>
          <a:p>
            <a:pPr>
              <a:lnSpc>
                <a:spcPct val="100000"/>
              </a:lnSpc>
            </a:pPr>
            <a:r>
              <a:rPr lang="en-US" sz="1400" b="1" dirty="0" err="1"/>
              <a:t>Monolix</a:t>
            </a:r>
            <a:endParaRPr lang="en-US" sz="1400" b="1" dirty="0"/>
          </a:p>
          <a:p>
            <a:pPr>
              <a:lnSpc>
                <a:spcPct val="100000"/>
              </a:lnSpc>
            </a:pPr>
            <a:r>
              <a:rPr lang="en-US" sz="1400" b="1" dirty="0"/>
              <a:t>Phoenix NLME</a:t>
            </a:r>
          </a:p>
          <a:p>
            <a:pPr>
              <a:lnSpc>
                <a:spcPct val="100000"/>
              </a:lnSpc>
            </a:pPr>
            <a:r>
              <a:rPr lang="en-US" sz="1400" b="1" dirty="0"/>
              <a:t>R</a:t>
            </a:r>
          </a:p>
          <a:p>
            <a:pPr>
              <a:lnSpc>
                <a:spcPct val="100000"/>
              </a:lnSpc>
            </a:pPr>
            <a:r>
              <a:rPr lang="en-US" sz="1400" b="1" dirty="0"/>
              <a:t>…</a:t>
            </a:r>
            <a:endParaRPr lang="en-US" sz="2000" b="1" dirty="0"/>
          </a:p>
        </p:txBody>
      </p:sp>
      <p:sp>
        <p:nvSpPr>
          <p:cNvPr id="6" name="Slide Number Placeholder 5">
            <a:extLst>
              <a:ext uri="{FF2B5EF4-FFF2-40B4-BE49-F238E27FC236}">
                <a16:creationId xmlns:a16="http://schemas.microsoft.com/office/drawing/2014/main" id="{AC50CA00-99F7-3E44-A839-0402F441E9AA}"/>
              </a:ext>
            </a:extLst>
          </p:cNvPr>
          <p:cNvSpPr>
            <a:spLocks noGrp="1"/>
          </p:cNvSpPr>
          <p:nvPr>
            <p:ph type="sldNum" sz="quarter" idx="12"/>
          </p:nvPr>
        </p:nvSpPr>
        <p:spPr/>
        <p:txBody>
          <a:bodyPr/>
          <a:lstStyle/>
          <a:p>
            <a:fld id="{EB4FF9C4-EEBF-D24D-8A4E-C0B9CCE3F975}" type="slidenum">
              <a:rPr lang="en-US" smtClean="0"/>
              <a:pPr/>
              <a:t>10</a:t>
            </a:fld>
            <a:endParaRPr lang="en-US"/>
          </a:p>
        </p:txBody>
      </p:sp>
      <p:sp>
        <p:nvSpPr>
          <p:cNvPr id="5"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a:t>CDISC 2024 China Interchange | #ClearDataClearImpact</a:t>
            </a:r>
          </a:p>
        </p:txBody>
      </p:sp>
      <p:pic>
        <p:nvPicPr>
          <p:cNvPr id="15" name="图片 14">
            <a:extLst>
              <a:ext uri="{FF2B5EF4-FFF2-40B4-BE49-F238E27FC236}">
                <a16:creationId xmlns:a16="http://schemas.microsoft.com/office/drawing/2014/main" id="{C863E822-C8A3-4B88-FD21-087A29D32968}"/>
              </a:ext>
            </a:extLst>
          </p:cNvPr>
          <p:cNvPicPr>
            <a:picLocks noChangeAspect="1"/>
          </p:cNvPicPr>
          <p:nvPr/>
        </p:nvPicPr>
        <p:blipFill>
          <a:blip r:embed="rId3"/>
          <a:stretch>
            <a:fillRect/>
          </a:stretch>
        </p:blipFill>
        <p:spPr>
          <a:xfrm>
            <a:off x="886069" y="1569661"/>
            <a:ext cx="7662789" cy="1104979"/>
          </a:xfrm>
          <a:prstGeom prst="rect">
            <a:avLst/>
          </a:prstGeom>
        </p:spPr>
      </p:pic>
      <p:sp>
        <p:nvSpPr>
          <p:cNvPr id="16" name="标注: 线形(带边框和强调线) 15">
            <a:extLst>
              <a:ext uri="{FF2B5EF4-FFF2-40B4-BE49-F238E27FC236}">
                <a16:creationId xmlns:a16="http://schemas.microsoft.com/office/drawing/2014/main" id="{8175F3F6-21B9-C235-2B58-302AB6DC0D67}"/>
              </a:ext>
            </a:extLst>
          </p:cNvPr>
          <p:cNvSpPr/>
          <p:nvPr/>
        </p:nvSpPr>
        <p:spPr>
          <a:xfrm>
            <a:off x="5755136" y="3573839"/>
            <a:ext cx="2851392" cy="656134"/>
          </a:xfrm>
          <a:prstGeom prst="accentBorderCallout1">
            <a:avLst>
              <a:gd name="adj1" fmla="val 17779"/>
              <a:gd name="adj2" fmla="val -5551"/>
              <a:gd name="adj3" fmla="val -46319"/>
              <a:gd name="adj4" fmla="val -38238"/>
            </a:avLst>
          </a:prstGeom>
          <a:solidFill>
            <a:schemeClr val="accent6">
              <a:lumMod val="20000"/>
              <a:lumOff val="8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NONMEM</a:t>
            </a:r>
            <a:r>
              <a:rPr lang="en-US" sz="1050" baseline="30000" dirty="0">
                <a:solidFill>
                  <a:schemeClr val="tx1"/>
                </a:solidFill>
              </a:rPr>
              <a:t>®</a:t>
            </a:r>
            <a:r>
              <a:rPr lang="en-US" sz="1050" dirty="0">
                <a:solidFill>
                  <a:schemeClr val="tx1"/>
                </a:solidFill>
              </a:rPr>
              <a:t> is a powerful software tool designed for the analysis of pharmacokinetic (PK) and pharmacodynamic (PD) data.</a:t>
            </a:r>
          </a:p>
        </p:txBody>
      </p:sp>
    </p:spTree>
    <p:extLst>
      <p:ext uri="{BB962C8B-B14F-4D97-AF65-F5344CB8AC3E}">
        <p14:creationId xmlns:p14="http://schemas.microsoft.com/office/powerpoint/2010/main" val="118225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6A95-13ED-604F-AA65-8144C0F6694B}"/>
              </a:ext>
            </a:extLst>
          </p:cNvPr>
          <p:cNvSpPr>
            <a:spLocks noGrp="1"/>
          </p:cNvSpPr>
          <p:nvPr>
            <p:ph type="title"/>
          </p:nvPr>
        </p:nvSpPr>
        <p:spPr/>
        <p:txBody>
          <a:bodyPr>
            <a:normAutofit/>
          </a:bodyPr>
          <a:lstStyle/>
          <a:p>
            <a:r>
              <a:rPr lang="en-US" dirty="0"/>
              <a:t>CDISC Guide about </a:t>
            </a:r>
            <a:r>
              <a:rPr lang="en-US" err="1"/>
              <a:t>ADaM</a:t>
            </a:r>
            <a:r>
              <a:rPr lang="en-US"/>
              <a:t> PopPK - ADPPK</a:t>
            </a:r>
            <a:endParaRPr lang="en-US" dirty="0"/>
          </a:p>
        </p:txBody>
      </p:sp>
      <p:sp>
        <p:nvSpPr>
          <p:cNvPr id="3" name="Content Placeholder 2">
            <a:extLst>
              <a:ext uri="{FF2B5EF4-FFF2-40B4-BE49-F238E27FC236}">
                <a16:creationId xmlns:a16="http://schemas.microsoft.com/office/drawing/2014/main" id="{92C80A91-8A58-D34B-9C3A-DBCC37353BA0}"/>
              </a:ext>
            </a:extLst>
          </p:cNvPr>
          <p:cNvSpPr>
            <a:spLocks noGrp="1"/>
          </p:cNvSpPr>
          <p:nvPr>
            <p:ph idx="1"/>
          </p:nvPr>
        </p:nvSpPr>
        <p:spPr/>
        <p:txBody>
          <a:bodyPr>
            <a:normAutofit/>
          </a:bodyPr>
          <a:lstStyle/>
          <a:p>
            <a:pPr marL="4763" indent="0">
              <a:buNone/>
            </a:pPr>
            <a:r>
              <a:rPr lang="en-US" b="1" dirty="0"/>
              <a:t>Basic Data Structure for </a:t>
            </a:r>
            <a:r>
              <a:rPr lang="en-US" b="1" dirty="0" err="1"/>
              <a:t>ADaM</a:t>
            </a:r>
            <a:r>
              <a:rPr lang="en-US" b="1" dirty="0"/>
              <a:t> </a:t>
            </a:r>
            <a:r>
              <a:rPr lang="en-US" b="1" dirty="0" err="1"/>
              <a:t>PopPK</a:t>
            </a:r>
            <a:r>
              <a:rPr lang="en-US" b="1" dirty="0"/>
              <a:t> Implementation Guide v1.0</a:t>
            </a:r>
          </a:p>
          <a:p>
            <a:r>
              <a:rPr lang="en-US" sz="1600" dirty="0">
                <a:solidFill>
                  <a:srgbClr val="134678"/>
                </a:solidFill>
                <a:ea typeface="+mn-lt"/>
                <a:cs typeface="+mn-lt"/>
              </a:rPr>
              <a:t>CDISC </a:t>
            </a:r>
            <a:r>
              <a:rPr lang="en-US" sz="1600" dirty="0" err="1">
                <a:solidFill>
                  <a:srgbClr val="134678"/>
                </a:solidFill>
                <a:ea typeface="+mn-lt"/>
                <a:cs typeface="+mn-lt"/>
              </a:rPr>
              <a:t>ADaM</a:t>
            </a:r>
            <a:r>
              <a:rPr lang="en-US" sz="1600" dirty="0">
                <a:solidFill>
                  <a:srgbClr val="134678"/>
                </a:solidFill>
                <a:ea typeface="+mn-lt"/>
                <a:cs typeface="+mn-lt"/>
              </a:rPr>
              <a:t> Population Pharmacokinetic Standards Development Team </a:t>
            </a:r>
            <a:r>
              <a:rPr lang="en-US" altLang="zh-CN" sz="1600" dirty="0">
                <a:solidFill>
                  <a:srgbClr val="134678"/>
                </a:solidFill>
                <a:ea typeface="+mn-lt"/>
                <a:cs typeface="+mn-lt"/>
              </a:rPr>
              <a:t>released the IG on </a:t>
            </a:r>
            <a:r>
              <a:rPr lang="en-US" sz="1600" dirty="0">
                <a:solidFill>
                  <a:srgbClr val="134678"/>
                </a:solidFill>
                <a:ea typeface="+mn-lt"/>
                <a:cs typeface="+mn-lt"/>
              </a:rPr>
              <a:t>6 October 2023 to present the </a:t>
            </a:r>
            <a:r>
              <a:rPr lang="en-US" sz="1600" dirty="0" err="1">
                <a:solidFill>
                  <a:srgbClr val="134678"/>
                </a:solidFill>
                <a:ea typeface="+mn-lt"/>
                <a:cs typeface="+mn-lt"/>
              </a:rPr>
              <a:t>ADaM</a:t>
            </a:r>
            <a:r>
              <a:rPr lang="en-US" sz="1600" dirty="0">
                <a:solidFill>
                  <a:srgbClr val="134678"/>
                </a:solidFill>
                <a:ea typeface="+mn-lt"/>
                <a:cs typeface="+mn-lt"/>
              </a:rPr>
              <a:t> Basic Data Structure (BDS) and required extensions for </a:t>
            </a:r>
            <a:r>
              <a:rPr lang="en-US" sz="1600" dirty="0" err="1">
                <a:solidFill>
                  <a:srgbClr val="134678"/>
                </a:solidFill>
                <a:ea typeface="+mn-lt"/>
                <a:cs typeface="+mn-lt"/>
              </a:rPr>
              <a:t>popPK</a:t>
            </a:r>
            <a:r>
              <a:rPr lang="en-US" sz="1600" dirty="0">
                <a:solidFill>
                  <a:srgbClr val="134678"/>
                </a:solidFill>
                <a:ea typeface="+mn-lt"/>
                <a:cs typeface="+mn-lt"/>
              </a:rPr>
              <a:t>. </a:t>
            </a:r>
          </a:p>
          <a:p>
            <a:pPr marL="4763" indent="0">
              <a:buNone/>
            </a:pPr>
            <a:endParaRPr lang="en-US" dirty="0"/>
          </a:p>
        </p:txBody>
      </p:sp>
      <p:sp>
        <p:nvSpPr>
          <p:cNvPr id="6" name="Slide Number Placeholder 5">
            <a:extLst>
              <a:ext uri="{FF2B5EF4-FFF2-40B4-BE49-F238E27FC236}">
                <a16:creationId xmlns:a16="http://schemas.microsoft.com/office/drawing/2014/main" id="{AC50CA00-99F7-3E44-A839-0402F441E9AA}"/>
              </a:ext>
            </a:extLst>
          </p:cNvPr>
          <p:cNvSpPr>
            <a:spLocks noGrp="1"/>
          </p:cNvSpPr>
          <p:nvPr>
            <p:ph type="sldNum" sz="quarter" idx="12"/>
          </p:nvPr>
        </p:nvSpPr>
        <p:spPr/>
        <p:txBody>
          <a:bodyPr/>
          <a:lstStyle/>
          <a:p>
            <a:fld id="{EB4FF9C4-EEBF-D24D-8A4E-C0B9CCE3F975}" type="slidenum">
              <a:rPr lang="en-US" smtClean="0"/>
              <a:pPr/>
              <a:t>11</a:t>
            </a:fld>
            <a:endParaRPr lang="en-US"/>
          </a:p>
        </p:txBody>
      </p:sp>
      <p:sp>
        <p:nvSpPr>
          <p:cNvPr id="5"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pic>
        <p:nvPicPr>
          <p:cNvPr id="7" name="图片 6">
            <a:extLst>
              <a:ext uri="{FF2B5EF4-FFF2-40B4-BE49-F238E27FC236}">
                <a16:creationId xmlns:a16="http://schemas.microsoft.com/office/drawing/2014/main" id="{A79DB131-9C71-4566-2D8D-918F8E08B738}"/>
              </a:ext>
            </a:extLst>
          </p:cNvPr>
          <p:cNvPicPr>
            <a:picLocks noChangeAspect="1"/>
          </p:cNvPicPr>
          <p:nvPr/>
        </p:nvPicPr>
        <p:blipFill>
          <a:blip r:embed="rId3"/>
          <a:stretch>
            <a:fillRect/>
          </a:stretch>
        </p:blipFill>
        <p:spPr>
          <a:xfrm>
            <a:off x="871626" y="2694194"/>
            <a:ext cx="3700374" cy="1599609"/>
          </a:xfrm>
          <a:prstGeom prst="rect">
            <a:avLst/>
          </a:prstGeom>
          <a:ln>
            <a:noFill/>
          </a:ln>
          <a:effectLst>
            <a:outerShdw blurRad="50800" dist="38100" dir="5400000" algn="t" rotWithShape="0">
              <a:prstClr val="black">
                <a:alpha val="40000"/>
              </a:prstClr>
            </a:outerShdw>
          </a:effectLst>
        </p:spPr>
      </p:pic>
      <p:pic>
        <p:nvPicPr>
          <p:cNvPr id="8" name="图片 7">
            <a:extLst>
              <a:ext uri="{FF2B5EF4-FFF2-40B4-BE49-F238E27FC236}">
                <a16:creationId xmlns:a16="http://schemas.microsoft.com/office/drawing/2014/main" id="{7B2E5954-2793-AC3C-6078-0FA008F9DA27}"/>
              </a:ext>
            </a:extLst>
          </p:cNvPr>
          <p:cNvPicPr>
            <a:picLocks noChangeAspect="1"/>
          </p:cNvPicPr>
          <p:nvPr/>
        </p:nvPicPr>
        <p:blipFill>
          <a:blip r:embed="rId4"/>
          <a:stretch>
            <a:fillRect/>
          </a:stretch>
        </p:blipFill>
        <p:spPr>
          <a:xfrm>
            <a:off x="4830152" y="2006782"/>
            <a:ext cx="3703508" cy="2743019"/>
          </a:xfrm>
          <a:prstGeom prst="rect">
            <a:avLst/>
          </a:prstGeo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53673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59D9A2-79D9-6BB9-0978-D374C0E50105}"/>
              </a:ext>
            </a:extLst>
          </p:cNvPr>
          <p:cNvSpPr>
            <a:spLocks noGrp="1"/>
          </p:cNvSpPr>
          <p:nvPr>
            <p:ph type="title"/>
          </p:nvPr>
        </p:nvSpPr>
        <p:spPr/>
        <p:txBody>
          <a:bodyPr/>
          <a:lstStyle/>
          <a:p>
            <a:r>
              <a:rPr lang="en-US" altLang="zh-CN">
                <a:latin typeface="Aptos" panose="020B0004020202020204" pitchFamily="34" charset="0"/>
                <a:ea typeface="ADLaM Display" panose="020F0502020204030204" pitchFamily="2" charset="0"/>
                <a:cs typeface="ADLaM Display" panose="020F0502020204030204" pitchFamily="2" charset="0"/>
              </a:rPr>
              <a:t>FDA Requirements of PopPK Datasets</a:t>
            </a:r>
            <a:endParaRPr lang="en-US"/>
          </a:p>
        </p:txBody>
      </p:sp>
      <p:sp>
        <p:nvSpPr>
          <p:cNvPr id="3" name="内容占位符 2">
            <a:extLst>
              <a:ext uri="{FF2B5EF4-FFF2-40B4-BE49-F238E27FC236}">
                <a16:creationId xmlns:a16="http://schemas.microsoft.com/office/drawing/2014/main" id="{FE540B8C-3B70-0E4E-58F2-AA969DB8EB7B}"/>
              </a:ext>
            </a:extLst>
          </p:cNvPr>
          <p:cNvSpPr>
            <a:spLocks noGrp="1"/>
          </p:cNvSpPr>
          <p:nvPr>
            <p:ph idx="1"/>
          </p:nvPr>
        </p:nvSpPr>
        <p:spPr/>
        <p:txBody>
          <a:bodyPr/>
          <a:lstStyle/>
          <a:p>
            <a:pPr marL="4763" indent="0">
              <a:buNone/>
            </a:pPr>
            <a:r>
              <a:rPr lang="en-US" b="1" dirty="0"/>
              <a:t>Datasets Submissions</a:t>
            </a:r>
          </a:p>
          <a:p>
            <a:pPr lvl="1"/>
            <a:r>
              <a:rPr lang="en-US" sz="1200" dirty="0"/>
              <a:t>All datasets used for model development, validation, and simulations can be submitted as SAS transport (*.</a:t>
            </a:r>
            <a:r>
              <a:rPr lang="en-US" sz="1200" dirty="0" err="1"/>
              <a:t>xpt</a:t>
            </a:r>
            <a:r>
              <a:rPr lang="en-US" sz="1200" dirty="0"/>
              <a:t>) or comma delimited (*.csv) files.</a:t>
            </a:r>
          </a:p>
          <a:p>
            <a:pPr marL="4763" indent="0">
              <a:spcBef>
                <a:spcPts val="0"/>
              </a:spcBef>
              <a:buNone/>
            </a:pPr>
            <a:endParaRPr lang="en-US" sz="1000" dirty="0"/>
          </a:p>
          <a:p>
            <a:pPr marL="0" indent="0">
              <a:buNone/>
            </a:pPr>
            <a:r>
              <a:rPr lang="en-US" b="1" dirty="0"/>
              <a:t>Accompanying documents</a:t>
            </a:r>
          </a:p>
          <a:p>
            <a:pPr lvl="1"/>
            <a:r>
              <a:rPr lang="en-US" sz="1200" dirty="0"/>
              <a:t>A description of each dataset and associated variables can be provided in a define file (as an *.xml or *.pdf)</a:t>
            </a:r>
          </a:p>
          <a:p>
            <a:pPr lvl="1"/>
            <a:r>
              <a:rPr lang="en-US" sz="1200" dirty="0"/>
              <a:t>A Reviewer’s Guide file can also be provided and includes the following information:</a:t>
            </a:r>
          </a:p>
          <a:p>
            <a:pPr lvl="2"/>
            <a:r>
              <a:rPr lang="en-US" sz="1000" dirty="0"/>
              <a:t>Listing and description of all submitted analysis scripts, software, version, and package dependencies needed to run the analysis scripts</a:t>
            </a:r>
          </a:p>
          <a:p>
            <a:pPr lvl="2"/>
            <a:r>
              <a:rPr lang="en-US" sz="1000" dirty="0"/>
              <a:t>Specific order for execution</a:t>
            </a:r>
          </a:p>
          <a:p>
            <a:pPr lvl="2"/>
            <a:r>
              <a:rPr lang="en-US" sz="1000" dirty="0"/>
              <a:t>Flowchart and/or table depicting input and output files for each analysis script</a:t>
            </a:r>
          </a:p>
        </p:txBody>
      </p:sp>
      <p:sp>
        <p:nvSpPr>
          <p:cNvPr id="4" name="灯片编号占位符 3">
            <a:extLst>
              <a:ext uri="{FF2B5EF4-FFF2-40B4-BE49-F238E27FC236}">
                <a16:creationId xmlns:a16="http://schemas.microsoft.com/office/drawing/2014/main" id="{45EC5E25-5D23-535C-D1C2-F7A05FC4D80E}"/>
              </a:ext>
            </a:extLst>
          </p:cNvPr>
          <p:cNvSpPr>
            <a:spLocks noGrp="1"/>
          </p:cNvSpPr>
          <p:nvPr>
            <p:ph type="sldNum" sz="quarter" idx="12"/>
          </p:nvPr>
        </p:nvSpPr>
        <p:spPr/>
        <p:txBody>
          <a:bodyPr/>
          <a:lstStyle/>
          <a:p>
            <a:fld id="{EB4FF9C4-EEBF-D24D-8A4E-C0B9CCE3F975}" type="slidenum">
              <a:rPr lang="en-US" smtClean="0"/>
              <a:t>12</a:t>
            </a:fld>
            <a:endParaRPr lang="en-US"/>
          </a:p>
        </p:txBody>
      </p:sp>
      <p:sp>
        <p:nvSpPr>
          <p:cNvPr id="5" name="页脚占位符 4">
            <a:extLst>
              <a:ext uri="{FF2B5EF4-FFF2-40B4-BE49-F238E27FC236}">
                <a16:creationId xmlns:a16="http://schemas.microsoft.com/office/drawing/2014/main" id="{34B5296E-08B4-A243-6469-734D95CA7425}"/>
              </a:ext>
            </a:extLst>
          </p:cNvPr>
          <p:cNvSpPr>
            <a:spLocks noGrp="1"/>
          </p:cNvSpPr>
          <p:nvPr>
            <p:ph type="ftr" sz="quarter" idx="3"/>
          </p:nvPr>
        </p:nvSpPr>
        <p:spPr/>
        <p:txBody>
          <a:bodyPr/>
          <a:lstStyle/>
          <a:p>
            <a:r>
              <a:rPr lang="en-US"/>
              <a:t>CDISC 2024 China Interchange | #ClearDataClearImpact</a:t>
            </a:r>
          </a:p>
        </p:txBody>
      </p:sp>
      <p:sp>
        <p:nvSpPr>
          <p:cNvPr id="6" name="Rectangle: Rounded Corners 10">
            <a:extLst>
              <a:ext uri="{FF2B5EF4-FFF2-40B4-BE49-F238E27FC236}">
                <a16:creationId xmlns:a16="http://schemas.microsoft.com/office/drawing/2014/main" id="{B5C5C065-C96B-2B48-19F1-6EBDAE7C20D3}"/>
              </a:ext>
            </a:extLst>
          </p:cNvPr>
          <p:cNvSpPr/>
          <p:nvPr/>
        </p:nvSpPr>
        <p:spPr>
          <a:xfrm>
            <a:off x="3036421" y="3517997"/>
            <a:ext cx="4446303" cy="6561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FF0000"/>
                </a:solidFill>
              </a:rPr>
              <a:t>Pop PK Study Report,</a:t>
            </a:r>
            <a:r>
              <a:rPr lang="zh-CN" altLang="en-US" sz="1100" dirty="0">
                <a:solidFill>
                  <a:srgbClr val="FF0000"/>
                </a:solidFill>
              </a:rPr>
              <a:t> </a:t>
            </a:r>
            <a:endParaRPr lang="en-US" altLang="zh-CN" sz="1100" dirty="0">
              <a:solidFill>
                <a:srgbClr val="FF0000"/>
              </a:solidFill>
            </a:endParaRPr>
          </a:p>
          <a:p>
            <a:pPr algn="ctr"/>
            <a:r>
              <a:rPr lang="en-US" altLang="zh-CN" sz="1100" dirty="0">
                <a:solidFill>
                  <a:srgbClr val="FF0000"/>
                </a:solidFill>
              </a:rPr>
              <a:t>t</a:t>
            </a:r>
            <a:r>
              <a:rPr lang="en-US" sz="1100" dirty="0">
                <a:solidFill>
                  <a:srgbClr val="FF0000"/>
                </a:solidFill>
              </a:rPr>
              <a:t>he corresponding programs, datasets, and define files under the datasets folder </a:t>
            </a:r>
            <a:r>
              <a:rPr lang="en-US" sz="1100" b="1" dirty="0">
                <a:solidFill>
                  <a:srgbClr val="FF0000"/>
                </a:solidFill>
              </a:rPr>
              <a:t>within the eCTD module 5.3.3.5</a:t>
            </a:r>
            <a:r>
              <a:rPr lang="en-US" sz="1100" dirty="0">
                <a:solidFill>
                  <a:srgbClr val="FF0000"/>
                </a:solidFill>
              </a:rPr>
              <a:t>.</a:t>
            </a:r>
          </a:p>
        </p:txBody>
      </p:sp>
      <p:sp>
        <p:nvSpPr>
          <p:cNvPr id="7" name="文本框 6">
            <a:extLst>
              <a:ext uri="{FF2B5EF4-FFF2-40B4-BE49-F238E27FC236}">
                <a16:creationId xmlns:a16="http://schemas.microsoft.com/office/drawing/2014/main" id="{096EF2CC-E4DB-77A4-4015-533CC4B8E8C5}"/>
              </a:ext>
            </a:extLst>
          </p:cNvPr>
          <p:cNvSpPr txBox="1"/>
          <p:nvPr/>
        </p:nvSpPr>
        <p:spPr>
          <a:xfrm>
            <a:off x="717673" y="4525001"/>
            <a:ext cx="5384315" cy="215444"/>
          </a:xfrm>
          <a:prstGeom prst="rect">
            <a:avLst/>
          </a:prstGeom>
          <a:noFill/>
        </p:spPr>
        <p:txBody>
          <a:bodyPr wrap="square" rtlCol="0">
            <a:spAutoFit/>
          </a:bodyPr>
          <a:lstStyle/>
          <a:p>
            <a:r>
              <a:rPr lang="en-US" sz="800" i="1" dirty="0">
                <a:solidFill>
                  <a:schemeClr val="tx2"/>
                </a:solidFill>
              </a:rPr>
              <a:t>*</a:t>
            </a:r>
            <a:r>
              <a:rPr lang="en-US" altLang="zh-CN" sz="800" i="1" dirty="0">
                <a:solidFill>
                  <a:schemeClr val="tx2"/>
                </a:solidFill>
              </a:rPr>
              <a:t>Source:</a:t>
            </a:r>
            <a:r>
              <a:rPr lang="zh-CN" altLang="en-US" sz="800" i="1" dirty="0">
                <a:solidFill>
                  <a:schemeClr val="tx2"/>
                </a:solidFill>
              </a:rPr>
              <a:t> </a:t>
            </a:r>
            <a:r>
              <a:rPr lang="en-US" altLang="zh-CN" sz="800" i="1" dirty="0">
                <a:solidFill>
                  <a:schemeClr val="tx2"/>
                </a:solidFill>
              </a:rPr>
              <a:t>Data format for pharmacometrics datasets and analyses submission: </a:t>
            </a:r>
            <a:r>
              <a:rPr lang="en-US" sz="800" i="1" dirty="0">
                <a:solidFill>
                  <a:schemeClr val="tx2"/>
                </a:solidFill>
                <a:hlinkClick r:id="rId2">
                  <a:extLst>
                    <a:ext uri="{A12FA001-AC4F-418D-AE19-62706E023703}">
                      <ahyp:hlinkClr xmlns:ahyp="http://schemas.microsoft.com/office/drawing/2018/hyperlinkcolor" val="tx"/>
                    </a:ext>
                  </a:extLst>
                </a:hlinkClick>
              </a:rPr>
              <a:t>Model | Data Format | FDA</a:t>
            </a:r>
            <a:endParaRPr lang="en-US" sz="800" i="1" dirty="0">
              <a:solidFill>
                <a:schemeClr val="tx2"/>
              </a:solidFill>
            </a:endParaRPr>
          </a:p>
        </p:txBody>
      </p:sp>
    </p:spTree>
    <p:extLst>
      <p:ext uri="{BB962C8B-B14F-4D97-AF65-F5344CB8AC3E}">
        <p14:creationId xmlns:p14="http://schemas.microsoft.com/office/powerpoint/2010/main" val="116287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6A95-13ED-604F-AA65-8144C0F6694B}"/>
              </a:ext>
            </a:extLst>
          </p:cNvPr>
          <p:cNvSpPr>
            <a:spLocks noGrp="1"/>
          </p:cNvSpPr>
          <p:nvPr>
            <p:ph type="title"/>
          </p:nvPr>
        </p:nvSpPr>
        <p:spPr/>
        <p:txBody>
          <a:bodyPr>
            <a:normAutofit/>
          </a:bodyPr>
          <a:lstStyle/>
          <a:p>
            <a:r>
              <a:rPr lang="en-US" altLang="zh-CN">
                <a:latin typeface="Aptos" panose="020B0004020202020204" pitchFamily="34" charset="0"/>
                <a:ea typeface="ADLaM Display" panose="020F0502020204030204" pitchFamily="2" charset="0"/>
                <a:cs typeface="ADLaM Display" panose="020F0502020204030204" pitchFamily="2" charset="0"/>
              </a:rPr>
              <a:t>FDA Requirements of </a:t>
            </a:r>
            <a:r>
              <a:rPr lang="en-US" altLang="zh-CN" err="1">
                <a:latin typeface="Aptos" panose="020B0004020202020204" pitchFamily="34" charset="0"/>
                <a:ea typeface="ADLaM Display" panose="020F0502020204030204" pitchFamily="2" charset="0"/>
                <a:cs typeface="ADLaM Display" panose="020F0502020204030204" pitchFamily="2" charset="0"/>
              </a:rPr>
              <a:t>PopPK</a:t>
            </a:r>
            <a:r>
              <a:rPr lang="en-US" altLang="zh-CN">
                <a:latin typeface="Aptos" panose="020B0004020202020204" pitchFamily="34" charset="0"/>
                <a:ea typeface="ADLaM Display" panose="020F0502020204030204" pitchFamily="2" charset="0"/>
                <a:cs typeface="ADLaM Display" panose="020F0502020204030204" pitchFamily="2" charset="0"/>
              </a:rPr>
              <a:t> Datasets</a:t>
            </a:r>
            <a:endParaRPr lang="en-US"/>
          </a:p>
        </p:txBody>
      </p:sp>
      <p:sp>
        <p:nvSpPr>
          <p:cNvPr id="3" name="Content Placeholder 2">
            <a:extLst>
              <a:ext uri="{FF2B5EF4-FFF2-40B4-BE49-F238E27FC236}">
                <a16:creationId xmlns:a16="http://schemas.microsoft.com/office/drawing/2014/main" id="{92C80A91-8A58-D34B-9C3A-DBCC37353BA0}"/>
              </a:ext>
            </a:extLst>
          </p:cNvPr>
          <p:cNvSpPr>
            <a:spLocks noGrp="1"/>
          </p:cNvSpPr>
          <p:nvPr>
            <p:ph idx="1"/>
          </p:nvPr>
        </p:nvSpPr>
        <p:spPr>
          <a:xfrm>
            <a:off x="800100" y="912999"/>
            <a:ext cx="7886700" cy="3521473"/>
          </a:xfrm>
        </p:spPr>
        <p:txBody>
          <a:bodyPr>
            <a:normAutofit/>
          </a:bodyPr>
          <a:lstStyle/>
          <a:p>
            <a:pPr marL="0" indent="0">
              <a:buNone/>
            </a:pPr>
            <a:r>
              <a:rPr lang="en-US" b="1"/>
              <a:t>eCTD Data Validation</a:t>
            </a:r>
          </a:p>
        </p:txBody>
      </p:sp>
      <p:sp>
        <p:nvSpPr>
          <p:cNvPr id="6" name="Slide Number Placeholder 5">
            <a:extLst>
              <a:ext uri="{FF2B5EF4-FFF2-40B4-BE49-F238E27FC236}">
                <a16:creationId xmlns:a16="http://schemas.microsoft.com/office/drawing/2014/main" id="{AC50CA00-99F7-3E44-A839-0402F441E9AA}"/>
              </a:ext>
            </a:extLst>
          </p:cNvPr>
          <p:cNvSpPr>
            <a:spLocks noGrp="1"/>
          </p:cNvSpPr>
          <p:nvPr>
            <p:ph type="sldNum" sz="quarter" idx="12"/>
          </p:nvPr>
        </p:nvSpPr>
        <p:spPr/>
        <p:txBody>
          <a:bodyPr/>
          <a:lstStyle/>
          <a:p>
            <a:fld id="{EB4FF9C4-EEBF-D24D-8A4E-C0B9CCE3F975}" type="slidenum">
              <a:rPr lang="en-US" smtClean="0"/>
              <a:pPr/>
              <a:t>13</a:t>
            </a:fld>
            <a:endParaRPr lang="en-US"/>
          </a:p>
        </p:txBody>
      </p:sp>
      <p:sp>
        <p:nvSpPr>
          <p:cNvPr id="5"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a:t>CDISC 2024 China Interchange | #ClearDataClearImpact</a:t>
            </a:r>
          </a:p>
        </p:txBody>
      </p:sp>
      <p:sp>
        <p:nvSpPr>
          <p:cNvPr id="7" name="Content Placeholder 1">
            <a:extLst>
              <a:ext uri="{FF2B5EF4-FFF2-40B4-BE49-F238E27FC236}">
                <a16:creationId xmlns:a16="http://schemas.microsoft.com/office/drawing/2014/main" id="{7BAD6378-088F-AF72-7AC3-15E50BFD92B7}"/>
              </a:ext>
            </a:extLst>
          </p:cNvPr>
          <p:cNvSpPr txBox="1">
            <a:spLocks/>
          </p:cNvSpPr>
          <p:nvPr/>
        </p:nvSpPr>
        <p:spPr>
          <a:xfrm>
            <a:off x="735672" y="1242423"/>
            <a:ext cx="8204397" cy="337472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b="1" dirty="0">
                <a:latin typeface="Aptos" panose="020B0004020202020204" pitchFamily="34" charset="0"/>
              </a:rPr>
              <a:t>eCTD validation for study data (Technical Rejection Criteria) </a:t>
            </a:r>
            <a:r>
              <a:rPr lang="en-US" sz="1050" b="1" dirty="0">
                <a:solidFill>
                  <a:srgbClr val="FF0000"/>
                </a:solidFill>
                <a:latin typeface="Aptos" panose="020B0004020202020204" pitchFamily="34" charset="0"/>
              </a:rPr>
              <a:t>WILL APPLY </a:t>
            </a:r>
            <a:r>
              <a:rPr lang="en-US" sz="1050" b="1" dirty="0">
                <a:latin typeface="Aptos" panose="020B0004020202020204" pitchFamily="34" charset="0"/>
              </a:rPr>
              <a:t>to the following eCTD sections:</a:t>
            </a:r>
          </a:p>
          <a:p>
            <a:pPr lvl="1"/>
            <a:r>
              <a:rPr lang="en-US" sz="1000" dirty="0">
                <a:latin typeface="Aptos" panose="020B0004020202020204" pitchFamily="34" charset="0"/>
              </a:rPr>
              <a:t>4.2 Study Reports</a:t>
            </a:r>
          </a:p>
          <a:p>
            <a:pPr lvl="1"/>
            <a:r>
              <a:rPr lang="en-US" sz="1000" dirty="0">
                <a:latin typeface="Aptos" panose="020B0004020202020204" pitchFamily="34" charset="0"/>
              </a:rPr>
              <a:t>5.3 Clinical Study Reports and Related Information</a:t>
            </a:r>
          </a:p>
          <a:p>
            <a:r>
              <a:rPr lang="en-US" sz="1050" b="1" dirty="0">
                <a:latin typeface="Aptos" panose="020B0004020202020204" pitchFamily="34" charset="0"/>
              </a:rPr>
              <a:t>eCTD validation for study data (Technical Rejection Criteria) </a:t>
            </a:r>
            <a:r>
              <a:rPr lang="en-US" sz="1050" b="1" dirty="0">
                <a:solidFill>
                  <a:srgbClr val="FF0000"/>
                </a:solidFill>
                <a:latin typeface="Aptos" panose="020B0004020202020204" pitchFamily="34" charset="0"/>
              </a:rPr>
              <a:t>WILL NOT APPLY </a:t>
            </a:r>
            <a:r>
              <a:rPr lang="en-US" sz="1050" b="1" dirty="0">
                <a:latin typeface="Aptos" panose="020B0004020202020204" pitchFamily="34" charset="0"/>
              </a:rPr>
              <a:t>to the following eCTD sections:</a:t>
            </a:r>
          </a:p>
          <a:p>
            <a:pPr lvl="1"/>
            <a:r>
              <a:rPr lang="en-US" sz="1000" dirty="0">
                <a:latin typeface="Aptos" panose="020B0004020202020204" pitchFamily="34" charset="0"/>
              </a:rPr>
              <a:t>4.2.1 Pharmacology</a:t>
            </a:r>
          </a:p>
          <a:p>
            <a:pPr lvl="1"/>
            <a:r>
              <a:rPr lang="en-US" sz="1000" dirty="0">
                <a:latin typeface="Aptos" panose="020B0004020202020204" pitchFamily="34" charset="0"/>
              </a:rPr>
              <a:t>4.2.2 Pharmacokinetics</a:t>
            </a:r>
          </a:p>
          <a:p>
            <a:pPr lvl="1"/>
            <a:r>
              <a:rPr lang="en-US" sz="1000" dirty="0">
                <a:latin typeface="Aptos" panose="020B0004020202020204" pitchFamily="34" charset="0"/>
              </a:rPr>
              <a:t>4.2.3.3 Genotoxicity</a:t>
            </a:r>
          </a:p>
          <a:p>
            <a:pPr lvl="1"/>
            <a:r>
              <a:rPr lang="en-US" sz="1000" dirty="0">
                <a:latin typeface="Aptos" panose="020B0004020202020204" pitchFamily="34" charset="0"/>
              </a:rPr>
              <a:t>4.2.3.5 Reproductive and Developmental Toxicity</a:t>
            </a:r>
          </a:p>
          <a:p>
            <a:pPr lvl="1"/>
            <a:r>
              <a:rPr lang="en-US" sz="1000" dirty="0">
                <a:latin typeface="Aptos" panose="020B0004020202020204" pitchFamily="34" charset="0"/>
              </a:rPr>
              <a:t>4.2.3.6 Local Tolerance</a:t>
            </a:r>
          </a:p>
          <a:p>
            <a:pPr lvl="1"/>
            <a:r>
              <a:rPr lang="en-US" sz="1000" dirty="0">
                <a:latin typeface="Aptos" panose="020B0004020202020204" pitchFamily="34" charset="0"/>
              </a:rPr>
              <a:t>4.2.3.7 Other Toxicity Studies</a:t>
            </a:r>
          </a:p>
          <a:p>
            <a:pPr lvl="1"/>
            <a:r>
              <a:rPr lang="en-US" sz="1000" dirty="0">
                <a:latin typeface="Aptos" panose="020B0004020202020204" pitchFamily="34" charset="0"/>
              </a:rPr>
              <a:t>5.3.1.3 In Vitro – In Vivo Correlation Study Reports and Related Information</a:t>
            </a:r>
          </a:p>
          <a:p>
            <a:pPr lvl="1"/>
            <a:r>
              <a:rPr lang="en-US" sz="1000" dirty="0">
                <a:latin typeface="Aptos" panose="020B0004020202020204" pitchFamily="34" charset="0"/>
              </a:rPr>
              <a:t>5.3.1.4 Reports of Bioanalytical and Analytical Methods for Human Studies</a:t>
            </a:r>
          </a:p>
          <a:p>
            <a:pPr lvl="1"/>
            <a:r>
              <a:rPr lang="en-US" sz="1000" dirty="0">
                <a:latin typeface="Aptos" panose="020B0004020202020204" pitchFamily="34" charset="0"/>
              </a:rPr>
              <a:t>5.3.2 Reports of Studies Pertinent to Pharmacokinetics Using Human Biomaterials</a:t>
            </a:r>
          </a:p>
          <a:p>
            <a:pPr lvl="1"/>
            <a:r>
              <a:rPr lang="en-US" sz="1000" dirty="0">
                <a:latin typeface="Aptos" panose="020B0004020202020204" pitchFamily="34" charset="0"/>
              </a:rPr>
              <a:t>5.3.3.5 Population PK Study Reports and Related Information</a:t>
            </a:r>
          </a:p>
          <a:p>
            <a:pPr lvl="1"/>
            <a:r>
              <a:rPr lang="en-US" sz="1000" dirty="0">
                <a:latin typeface="Aptos" panose="020B0004020202020204" pitchFamily="34" charset="0"/>
              </a:rPr>
              <a:t>5.3.5.3 Reports of Analyses of Data from More than One Study</a:t>
            </a:r>
          </a:p>
          <a:p>
            <a:pPr lvl="1"/>
            <a:r>
              <a:rPr lang="en-US" sz="1000" dirty="0">
                <a:latin typeface="Aptos" panose="020B0004020202020204" pitchFamily="34" charset="0"/>
              </a:rPr>
              <a:t>5.3.5.4 Other Study Reports and Related Information</a:t>
            </a:r>
          </a:p>
          <a:p>
            <a:pPr lvl="1"/>
            <a:r>
              <a:rPr lang="en-US" sz="1000" dirty="0">
                <a:latin typeface="Aptos" panose="020B0004020202020204" pitchFamily="34" charset="0"/>
              </a:rPr>
              <a:t>5.3.6 Reports of </a:t>
            </a:r>
            <a:r>
              <a:rPr lang="en-US" sz="1000" dirty="0" err="1">
                <a:latin typeface="Aptos" panose="020B0004020202020204" pitchFamily="34" charset="0"/>
              </a:rPr>
              <a:t>Postmarketing</a:t>
            </a:r>
            <a:r>
              <a:rPr lang="en-US" sz="1000" dirty="0">
                <a:latin typeface="Aptos" panose="020B0004020202020204" pitchFamily="34" charset="0"/>
              </a:rPr>
              <a:t> Experience</a:t>
            </a:r>
          </a:p>
        </p:txBody>
      </p:sp>
      <p:sp>
        <p:nvSpPr>
          <p:cNvPr id="9" name="矩形: 圆角 8">
            <a:extLst>
              <a:ext uri="{FF2B5EF4-FFF2-40B4-BE49-F238E27FC236}">
                <a16:creationId xmlns:a16="http://schemas.microsoft.com/office/drawing/2014/main" id="{FD7529BE-A0AF-2AC9-B736-6A6A5A7EA2CB}"/>
              </a:ext>
            </a:extLst>
          </p:cNvPr>
          <p:cNvSpPr/>
          <p:nvPr/>
        </p:nvSpPr>
        <p:spPr>
          <a:xfrm>
            <a:off x="1085442" y="3953306"/>
            <a:ext cx="3780000" cy="216000"/>
          </a:xfrm>
          <a:prstGeom prst="round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文本框 3">
            <a:extLst>
              <a:ext uri="{FF2B5EF4-FFF2-40B4-BE49-F238E27FC236}">
                <a16:creationId xmlns:a16="http://schemas.microsoft.com/office/drawing/2014/main" id="{C37343C5-4BFA-2110-4F70-A8F83E06F9E0}"/>
              </a:ext>
            </a:extLst>
          </p:cNvPr>
          <p:cNvSpPr txBox="1"/>
          <p:nvPr/>
        </p:nvSpPr>
        <p:spPr>
          <a:xfrm>
            <a:off x="523400" y="4509429"/>
            <a:ext cx="5420823" cy="215444"/>
          </a:xfrm>
          <a:prstGeom prst="rect">
            <a:avLst/>
          </a:prstGeom>
          <a:noFill/>
        </p:spPr>
        <p:txBody>
          <a:bodyPr wrap="square" rtlCol="0">
            <a:spAutoFit/>
          </a:bodyPr>
          <a:lstStyle/>
          <a:p>
            <a:r>
              <a:rPr lang="en-US" sz="800" i="1" dirty="0">
                <a:solidFill>
                  <a:schemeClr val="tx2"/>
                </a:solidFill>
              </a:rPr>
              <a:t>*</a:t>
            </a:r>
            <a:r>
              <a:rPr lang="en-US" altLang="zh-CN" sz="800" i="1" dirty="0">
                <a:solidFill>
                  <a:schemeClr val="tx2"/>
                </a:solidFill>
              </a:rPr>
              <a:t>Source</a:t>
            </a:r>
            <a:r>
              <a:rPr lang="en-US" altLang="zh-CN" sz="800" i="1" dirty="0">
                <a:solidFill>
                  <a:srgbClr val="777971"/>
                </a:solidFill>
              </a:rPr>
              <a:t>:</a:t>
            </a:r>
            <a:r>
              <a:rPr lang="zh-CN" altLang="en-US" sz="800" i="1" dirty="0">
                <a:solidFill>
                  <a:srgbClr val="777971"/>
                </a:solidFill>
              </a:rPr>
              <a:t> </a:t>
            </a:r>
            <a:r>
              <a:rPr lang="en-US" sz="800" i="1" dirty="0">
                <a:solidFill>
                  <a:srgbClr val="777971"/>
                </a:solidFill>
                <a:hlinkClick r:id="rId3">
                  <a:extLst>
                    <a:ext uri="{A12FA001-AC4F-418D-AE19-62706E023703}">
                      <ahyp:hlinkClr xmlns:ahyp="http://schemas.microsoft.com/office/drawing/2018/hyperlinkcolor" val="tx"/>
                    </a:ext>
                  </a:extLst>
                </a:hlinkClick>
              </a:rPr>
              <a:t>Electronic Common Technical Document (eCTD) | FDA</a:t>
            </a:r>
            <a:endParaRPr lang="en-US" sz="800" i="1" dirty="0">
              <a:solidFill>
                <a:srgbClr val="777971"/>
              </a:solidFill>
            </a:endParaRPr>
          </a:p>
        </p:txBody>
      </p:sp>
    </p:spTree>
    <p:extLst>
      <p:ext uri="{BB962C8B-B14F-4D97-AF65-F5344CB8AC3E}">
        <p14:creationId xmlns:p14="http://schemas.microsoft.com/office/powerpoint/2010/main" val="7187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3CB-17C5-EB4A-9295-BD64097E7816}"/>
              </a:ext>
            </a:extLst>
          </p:cNvPr>
          <p:cNvSpPr>
            <a:spLocks noGrp="1"/>
          </p:cNvSpPr>
          <p:nvPr>
            <p:ph type="title"/>
          </p:nvPr>
        </p:nvSpPr>
        <p:spPr/>
        <p:txBody>
          <a:bodyPr/>
          <a:lstStyle/>
          <a:p>
            <a:r>
              <a:rPr lang="en-US" dirty="0"/>
              <a:t>General Workflow of ADPPK Development</a:t>
            </a:r>
          </a:p>
        </p:txBody>
      </p:sp>
      <p:sp>
        <p:nvSpPr>
          <p:cNvPr id="7" name="Content Placeholder 6">
            <a:extLst>
              <a:ext uri="{FF2B5EF4-FFF2-40B4-BE49-F238E27FC236}">
                <a16:creationId xmlns:a16="http://schemas.microsoft.com/office/drawing/2014/main" id="{0286EA79-2135-58EB-3CB8-AE56C03AB88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50462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CBD38AD5-D32F-9F0C-F07E-2657F5934CDB}"/>
              </a:ext>
            </a:extLst>
          </p:cNvPr>
          <p:cNvPicPr>
            <a:picLocks noChangeAspect="1"/>
          </p:cNvPicPr>
          <p:nvPr/>
        </p:nvPicPr>
        <p:blipFill>
          <a:blip r:embed="rId2"/>
          <a:stretch>
            <a:fillRect/>
          </a:stretch>
        </p:blipFill>
        <p:spPr>
          <a:xfrm>
            <a:off x="955763" y="1035756"/>
            <a:ext cx="7487890" cy="2605010"/>
          </a:xfrm>
          <a:prstGeom prst="rect">
            <a:avLst/>
          </a:prstGeom>
        </p:spPr>
      </p:pic>
      <p:sp>
        <p:nvSpPr>
          <p:cNvPr id="2" name="Title 1">
            <a:extLst>
              <a:ext uri="{FF2B5EF4-FFF2-40B4-BE49-F238E27FC236}">
                <a16:creationId xmlns:a16="http://schemas.microsoft.com/office/drawing/2014/main" id="{A22D51F8-E6F9-F648-82C4-5AAF80E3CC0B}"/>
              </a:ext>
            </a:extLst>
          </p:cNvPr>
          <p:cNvSpPr>
            <a:spLocks noGrp="1"/>
          </p:cNvSpPr>
          <p:nvPr>
            <p:ph type="title"/>
          </p:nvPr>
        </p:nvSpPr>
        <p:spPr/>
        <p:txBody>
          <a:bodyPr>
            <a:normAutofit/>
          </a:bodyPr>
          <a:lstStyle/>
          <a:p>
            <a:r>
              <a:rPr lang="en-US" dirty="0"/>
              <a:t>Working Process with Cross Functions</a:t>
            </a:r>
          </a:p>
        </p:txBody>
      </p:sp>
      <p:sp>
        <p:nvSpPr>
          <p:cNvPr id="6" name="Slide Number Placeholder 5">
            <a:extLst>
              <a:ext uri="{FF2B5EF4-FFF2-40B4-BE49-F238E27FC236}">
                <a16:creationId xmlns:a16="http://schemas.microsoft.com/office/drawing/2014/main" id="{22DC167F-4742-0E4B-8560-34ECF606D1EB}"/>
              </a:ext>
            </a:extLst>
          </p:cNvPr>
          <p:cNvSpPr>
            <a:spLocks noGrp="1"/>
          </p:cNvSpPr>
          <p:nvPr>
            <p:ph type="sldNum" sz="quarter" idx="12"/>
          </p:nvPr>
        </p:nvSpPr>
        <p:spPr/>
        <p:txBody>
          <a:bodyPr/>
          <a:lstStyle/>
          <a:p>
            <a:fld id="{EB4FF9C4-EEBF-D24D-8A4E-C0B9CCE3F975}" type="slidenum">
              <a:rPr lang="en-US" smtClean="0"/>
              <a:pPr/>
              <a:t>15</a:t>
            </a:fld>
            <a:endParaRPr lang="en-US"/>
          </a:p>
        </p:txBody>
      </p:sp>
      <p:sp>
        <p:nvSpPr>
          <p:cNvPr id="7"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sp>
        <p:nvSpPr>
          <p:cNvPr id="22" name="文本框 21">
            <a:extLst>
              <a:ext uri="{FF2B5EF4-FFF2-40B4-BE49-F238E27FC236}">
                <a16:creationId xmlns:a16="http://schemas.microsoft.com/office/drawing/2014/main" id="{4572E0AB-77B1-CC04-035C-745E0964F0FB}"/>
              </a:ext>
            </a:extLst>
          </p:cNvPr>
          <p:cNvSpPr txBox="1"/>
          <p:nvPr/>
        </p:nvSpPr>
        <p:spPr>
          <a:xfrm>
            <a:off x="1006634" y="3682350"/>
            <a:ext cx="1962391" cy="738664"/>
          </a:xfrm>
          <a:prstGeom prst="rect">
            <a:avLst/>
          </a:prstGeom>
          <a:noFill/>
        </p:spPr>
        <p:txBody>
          <a:bodyPr wrap="square">
            <a:spAutoFit/>
          </a:bodyPr>
          <a:lstStyle/>
          <a:p>
            <a:r>
              <a:rPr lang="en-US" sz="1050" i="1" dirty="0"/>
              <a:t>***Roles:</a:t>
            </a:r>
          </a:p>
          <a:p>
            <a:r>
              <a:rPr lang="en-US" sz="1050" i="1" dirty="0"/>
              <a:t>CP: Clinical Pharmacologist</a:t>
            </a:r>
          </a:p>
          <a:p>
            <a:r>
              <a:rPr lang="en-US" sz="1050" i="1" dirty="0"/>
              <a:t>Stats: Statistician</a:t>
            </a:r>
          </a:p>
          <a:p>
            <a:r>
              <a:rPr lang="en-US" sz="1050" i="1" dirty="0"/>
              <a:t>SP: Statistical Programmer</a:t>
            </a:r>
          </a:p>
        </p:txBody>
      </p:sp>
    </p:spTree>
    <p:extLst>
      <p:ext uri="{BB962C8B-B14F-4D97-AF65-F5344CB8AC3E}">
        <p14:creationId xmlns:p14="http://schemas.microsoft.com/office/powerpoint/2010/main" val="3053773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3CB-17C5-EB4A-9295-BD64097E7816}"/>
              </a:ext>
            </a:extLst>
          </p:cNvPr>
          <p:cNvSpPr>
            <a:spLocks noGrp="1"/>
          </p:cNvSpPr>
          <p:nvPr>
            <p:ph type="title"/>
          </p:nvPr>
        </p:nvSpPr>
        <p:spPr/>
        <p:txBody>
          <a:bodyPr/>
          <a:lstStyle/>
          <a:p>
            <a:r>
              <a:rPr lang="en-US" dirty="0"/>
              <a:t>General Dataflow of ADPPK </a:t>
            </a:r>
          </a:p>
        </p:txBody>
      </p:sp>
      <p:sp>
        <p:nvSpPr>
          <p:cNvPr id="5" name="Content Placeholder 4">
            <a:extLst>
              <a:ext uri="{FF2B5EF4-FFF2-40B4-BE49-F238E27FC236}">
                <a16:creationId xmlns:a16="http://schemas.microsoft.com/office/drawing/2014/main" id="{DAF78DF9-0BDD-73F0-1B60-2EB4F125B91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74074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51F8-E6F9-F648-82C4-5AAF80E3CC0B}"/>
              </a:ext>
            </a:extLst>
          </p:cNvPr>
          <p:cNvSpPr>
            <a:spLocks noGrp="1"/>
          </p:cNvSpPr>
          <p:nvPr>
            <p:ph type="title"/>
          </p:nvPr>
        </p:nvSpPr>
        <p:spPr/>
        <p:txBody>
          <a:bodyPr>
            <a:normAutofit/>
          </a:bodyPr>
          <a:lstStyle/>
          <a:p>
            <a:r>
              <a:rPr lang="en-US" b="1" dirty="0"/>
              <a:t>ADPPK General Introduction</a:t>
            </a:r>
            <a:endParaRPr lang="en-US" dirty="0"/>
          </a:p>
        </p:txBody>
      </p:sp>
      <p:sp>
        <p:nvSpPr>
          <p:cNvPr id="3" name="Content Placeholder 2">
            <a:extLst>
              <a:ext uri="{FF2B5EF4-FFF2-40B4-BE49-F238E27FC236}">
                <a16:creationId xmlns:a16="http://schemas.microsoft.com/office/drawing/2014/main" id="{6681E3BF-4006-9649-8616-F415AB364D40}"/>
              </a:ext>
            </a:extLst>
          </p:cNvPr>
          <p:cNvSpPr>
            <a:spLocks noGrp="1"/>
          </p:cNvSpPr>
          <p:nvPr>
            <p:ph sz="half" idx="1"/>
          </p:nvPr>
        </p:nvSpPr>
        <p:spPr>
          <a:xfrm>
            <a:off x="800100" y="1111250"/>
            <a:ext cx="7335289" cy="3521473"/>
          </a:xfrm>
        </p:spPr>
        <p:txBody>
          <a:bodyPr>
            <a:normAutofit/>
          </a:bodyPr>
          <a:lstStyle/>
          <a:p>
            <a:pPr marL="4763" indent="0">
              <a:buNone/>
            </a:pPr>
            <a:r>
              <a:rPr lang="en-US" sz="1600" dirty="0"/>
              <a:t>The </a:t>
            </a:r>
            <a:r>
              <a:rPr lang="en-US" sz="1600" dirty="0" err="1"/>
              <a:t>ADaM</a:t>
            </a:r>
            <a:r>
              <a:rPr lang="en-US" sz="1600" dirty="0"/>
              <a:t> Implementation Guide (</a:t>
            </a:r>
            <a:r>
              <a:rPr lang="en-US" sz="1600" dirty="0" err="1"/>
              <a:t>ADaMIG</a:t>
            </a:r>
            <a:r>
              <a:rPr lang="en-US" sz="1600" dirty="0"/>
              <a:t>) supports many of the variables needed for </a:t>
            </a:r>
            <a:r>
              <a:rPr lang="en-US" sz="1600" dirty="0" err="1"/>
              <a:t>popPK</a:t>
            </a:r>
            <a:r>
              <a:rPr lang="en-US" sz="1600" dirty="0"/>
              <a:t> analysis and provides general naming conventions that can be leveraged in the definition of other variables.</a:t>
            </a:r>
          </a:p>
          <a:p>
            <a:pPr marL="171450" lvl="1">
              <a:spcBef>
                <a:spcPts val="750"/>
              </a:spcBef>
            </a:pPr>
            <a:r>
              <a:rPr lang="en-US" sz="1600" b="1" dirty="0">
                <a:solidFill>
                  <a:srgbClr val="134678"/>
                </a:solidFill>
                <a:ea typeface="+mn-lt"/>
                <a:cs typeface="+mn-lt"/>
              </a:rPr>
              <a:t>Data Structure</a:t>
            </a:r>
          </a:p>
          <a:p>
            <a:pPr lvl="1"/>
            <a:endParaRPr lang="en-US" dirty="0"/>
          </a:p>
          <a:p>
            <a:pPr lvl="1"/>
            <a:endParaRPr lang="en-US" dirty="0"/>
          </a:p>
          <a:p>
            <a:pPr lvl="1"/>
            <a:endParaRPr lang="en-US" dirty="0"/>
          </a:p>
          <a:p>
            <a:pPr marL="0" lvl="1" indent="0">
              <a:spcBef>
                <a:spcPts val="750"/>
              </a:spcBef>
              <a:buNone/>
            </a:pPr>
            <a:endParaRPr lang="en-US" sz="1600" dirty="0">
              <a:solidFill>
                <a:srgbClr val="134678"/>
              </a:solidFill>
              <a:ea typeface="+mn-lt"/>
              <a:cs typeface="+mn-lt"/>
            </a:endParaRPr>
          </a:p>
          <a:p>
            <a:pPr marL="171450" lvl="1">
              <a:spcBef>
                <a:spcPts val="750"/>
              </a:spcBef>
            </a:pPr>
            <a:r>
              <a:rPr lang="en-US" sz="1600" b="1" dirty="0">
                <a:solidFill>
                  <a:srgbClr val="134678"/>
                </a:solidFill>
                <a:ea typeface="+mn-lt"/>
                <a:cs typeface="+mn-lt"/>
              </a:rPr>
              <a:t>Define.xml Example Dataset Metadata</a:t>
            </a:r>
          </a:p>
        </p:txBody>
      </p:sp>
      <p:sp>
        <p:nvSpPr>
          <p:cNvPr id="6" name="Slide Number Placeholder 5">
            <a:extLst>
              <a:ext uri="{FF2B5EF4-FFF2-40B4-BE49-F238E27FC236}">
                <a16:creationId xmlns:a16="http://schemas.microsoft.com/office/drawing/2014/main" id="{22DC167F-4742-0E4B-8560-34ECF606D1EB}"/>
              </a:ext>
            </a:extLst>
          </p:cNvPr>
          <p:cNvSpPr>
            <a:spLocks noGrp="1"/>
          </p:cNvSpPr>
          <p:nvPr>
            <p:ph type="sldNum" sz="quarter" idx="12"/>
          </p:nvPr>
        </p:nvSpPr>
        <p:spPr/>
        <p:txBody>
          <a:bodyPr/>
          <a:lstStyle/>
          <a:p>
            <a:fld id="{EB4FF9C4-EEBF-D24D-8A4E-C0B9CCE3F975}" type="slidenum">
              <a:rPr lang="en-US" smtClean="0"/>
              <a:pPr/>
              <a:t>17</a:t>
            </a:fld>
            <a:endParaRPr lang="en-US"/>
          </a:p>
        </p:txBody>
      </p:sp>
      <p:sp>
        <p:nvSpPr>
          <p:cNvPr id="7"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graphicFrame>
        <p:nvGraphicFramePr>
          <p:cNvPr id="21" name="Table 11">
            <a:extLst>
              <a:ext uri="{FF2B5EF4-FFF2-40B4-BE49-F238E27FC236}">
                <a16:creationId xmlns:a16="http://schemas.microsoft.com/office/drawing/2014/main" id="{9B4DF29C-15B9-FE73-D3E1-A7C106DDAEA8}"/>
              </a:ext>
            </a:extLst>
          </p:cNvPr>
          <p:cNvGraphicFramePr>
            <a:graphicFrameLocks noGrp="1"/>
          </p:cNvGraphicFramePr>
          <p:nvPr>
            <p:extLst>
              <p:ext uri="{D42A27DB-BD31-4B8C-83A1-F6EECF244321}">
                <p14:modId xmlns:p14="http://schemas.microsoft.com/office/powerpoint/2010/main" val="1284213958"/>
              </p:ext>
            </p:extLst>
          </p:nvPr>
        </p:nvGraphicFramePr>
        <p:xfrm>
          <a:off x="878190" y="2136089"/>
          <a:ext cx="7883660" cy="1002444"/>
        </p:xfrm>
        <a:graphic>
          <a:graphicData uri="http://schemas.openxmlformats.org/drawingml/2006/table">
            <a:tbl>
              <a:tblPr firstRow="1" bandRow="1">
                <a:tableStyleId>{6E25E649-3F16-4E02-A733-19D2CDBF48F0}</a:tableStyleId>
              </a:tblPr>
              <a:tblGrid>
                <a:gridCol w="1286470">
                  <a:extLst>
                    <a:ext uri="{9D8B030D-6E8A-4147-A177-3AD203B41FA5}">
                      <a16:colId xmlns:a16="http://schemas.microsoft.com/office/drawing/2014/main" val="1213604334"/>
                    </a:ext>
                  </a:extLst>
                </a:gridCol>
                <a:gridCol w="1646681">
                  <a:extLst>
                    <a:ext uri="{9D8B030D-6E8A-4147-A177-3AD203B41FA5}">
                      <a16:colId xmlns:a16="http://schemas.microsoft.com/office/drawing/2014/main" val="3947830194"/>
                    </a:ext>
                  </a:extLst>
                </a:gridCol>
                <a:gridCol w="1583883">
                  <a:extLst>
                    <a:ext uri="{9D8B030D-6E8A-4147-A177-3AD203B41FA5}">
                      <a16:colId xmlns:a16="http://schemas.microsoft.com/office/drawing/2014/main" val="3598113021"/>
                    </a:ext>
                  </a:extLst>
                </a:gridCol>
                <a:gridCol w="1493177">
                  <a:extLst>
                    <a:ext uri="{9D8B030D-6E8A-4147-A177-3AD203B41FA5}">
                      <a16:colId xmlns:a16="http://schemas.microsoft.com/office/drawing/2014/main" val="1139379131"/>
                    </a:ext>
                  </a:extLst>
                </a:gridCol>
                <a:gridCol w="1873449">
                  <a:extLst>
                    <a:ext uri="{9D8B030D-6E8A-4147-A177-3AD203B41FA5}">
                      <a16:colId xmlns:a16="http://schemas.microsoft.com/office/drawing/2014/main" val="46222103"/>
                    </a:ext>
                  </a:extLst>
                </a:gridCol>
              </a:tblGrid>
              <a:tr h="395588">
                <a:tc>
                  <a:txBody>
                    <a:bodyPr/>
                    <a:lstStyle/>
                    <a:p>
                      <a:pPr algn="l"/>
                      <a:r>
                        <a:rPr lang="en-US" sz="1100" dirty="0"/>
                        <a:t>Data Structure Name </a:t>
                      </a:r>
                    </a:p>
                  </a:txBody>
                  <a:tcPr marL="68580" marR="68580" marT="34290" marB="34290" anchor="ctr"/>
                </a:tc>
                <a:tc>
                  <a:txBody>
                    <a:bodyPr/>
                    <a:lstStyle/>
                    <a:p>
                      <a:pPr algn="l"/>
                      <a:r>
                        <a:rPr lang="en-US" sz="1100" dirty="0"/>
                        <a:t>Data Structure Description </a:t>
                      </a:r>
                    </a:p>
                  </a:txBody>
                  <a:tcPr marL="68580" marR="68580" marT="34290" marB="34290" anchor="ctr"/>
                </a:tc>
                <a:tc>
                  <a:txBody>
                    <a:bodyPr/>
                    <a:lstStyle/>
                    <a:p>
                      <a:pPr algn="l"/>
                      <a:r>
                        <a:rPr lang="en-US" sz="1100" dirty="0"/>
                        <a:t>Class of Dataset </a:t>
                      </a:r>
                    </a:p>
                  </a:txBody>
                  <a:tcPr marL="68580" marR="68580" marT="34290" marB="34290" anchor="ctr"/>
                </a:tc>
                <a:tc>
                  <a:txBody>
                    <a:bodyPr/>
                    <a:lstStyle/>
                    <a:p>
                      <a:pPr algn="l"/>
                      <a:r>
                        <a:rPr lang="en-US" sz="1100" dirty="0" err="1"/>
                        <a:t>SubClass</a:t>
                      </a:r>
                      <a:r>
                        <a:rPr lang="en-US" sz="1100" dirty="0"/>
                        <a:t> of Dataset </a:t>
                      </a:r>
                    </a:p>
                  </a:txBody>
                  <a:tcPr marL="68580" marR="68580" marT="34290" marB="34290" anchor="ctr"/>
                </a:tc>
                <a:tc>
                  <a:txBody>
                    <a:bodyPr/>
                    <a:lstStyle/>
                    <a:p>
                      <a:pPr algn="l"/>
                      <a:r>
                        <a:rPr lang="en-US" sz="1100" dirty="0"/>
                        <a:t>CDISC Notes </a:t>
                      </a:r>
                    </a:p>
                  </a:txBody>
                  <a:tcPr marL="68580" marR="68580" marT="34290" marB="34290" anchor="ctr"/>
                </a:tc>
                <a:extLst>
                  <a:ext uri="{0D108BD9-81ED-4DB2-BD59-A6C34878D82A}">
                    <a16:rowId xmlns:a16="http://schemas.microsoft.com/office/drawing/2014/main" val="1658588295"/>
                  </a:ext>
                </a:extLst>
              </a:tr>
              <a:tr h="598584">
                <a:tc>
                  <a:txBody>
                    <a:bodyPr/>
                    <a:lstStyle/>
                    <a:p>
                      <a:pPr algn="l"/>
                      <a:r>
                        <a:rPr lang="en-US" sz="900" dirty="0"/>
                        <a:t>ADPPK </a:t>
                      </a:r>
                    </a:p>
                  </a:txBody>
                  <a:tcPr marL="68580" marR="68580" marT="34290" marB="34290" anchor="ctr"/>
                </a:tc>
                <a:tc>
                  <a:txBody>
                    <a:bodyPr/>
                    <a:lstStyle/>
                    <a:p>
                      <a:pPr algn="l"/>
                      <a:r>
                        <a:rPr lang="en-US" sz="800" dirty="0"/>
                        <a:t>Basic Data Structure Population Pharmacokinetic Analysis</a:t>
                      </a:r>
                    </a:p>
                  </a:txBody>
                  <a:tcPr marL="68580" marR="68580" marT="34290" marB="34290" anchor="ctr"/>
                </a:tc>
                <a:tc>
                  <a:txBody>
                    <a:bodyPr/>
                    <a:lstStyle/>
                    <a:p>
                      <a:pPr algn="l"/>
                      <a:r>
                        <a:rPr lang="en-US" sz="800" dirty="0"/>
                        <a:t>BASIC DATA STRUCTURE</a:t>
                      </a:r>
                    </a:p>
                  </a:txBody>
                  <a:tcPr marL="68580" marR="68580" marT="34290" marB="34290" anchor="ctr"/>
                </a:tc>
                <a:tc>
                  <a:txBody>
                    <a:bodyPr/>
                    <a:lstStyle/>
                    <a:p>
                      <a:pPr algn="l"/>
                      <a:r>
                        <a:rPr lang="en-US" sz="800" dirty="0"/>
                        <a:t>POPULATION PHARMACOKINETIC ANALYSIS</a:t>
                      </a:r>
                    </a:p>
                  </a:txBody>
                  <a:tcPr marL="68580" marR="68580" marT="34290" marB="34290" anchor="ctr"/>
                </a:tc>
                <a:tc>
                  <a:txBody>
                    <a:bodyPr/>
                    <a:lstStyle/>
                    <a:p>
                      <a:pPr algn="l"/>
                      <a:r>
                        <a:rPr lang="en-US" sz="800" dirty="0"/>
                        <a:t>Dataset designed to support PPK. Sourced from SDTM (e.g., PC, DM, EX, LB) and </a:t>
                      </a:r>
                      <a:r>
                        <a:rPr lang="en-US" sz="800" dirty="0" err="1"/>
                        <a:t>ADaM</a:t>
                      </a:r>
                      <a:r>
                        <a:rPr lang="en-US" sz="800" dirty="0"/>
                        <a:t> (e.g., ADSL and ADEX datasets).</a:t>
                      </a:r>
                    </a:p>
                  </a:txBody>
                  <a:tcPr marL="68580" marR="68580" marT="34290" marB="34290" anchor="ctr"/>
                </a:tc>
                <a:extLst>
                  <a:ext uri="{0D108BD9-81ED-4DB2-BD59-A6C34878D82A}">
                    <a16:rowId xmlns:a16="http://schemas.microsoft.com/office/drawing/2014/main" val="3937798518"/>
                  </a:ext>
                </a:extLst>
              </a:tr>
            </a:tbl>
          </a:graphicData>
        </a:graphic>
      </p:graphicFrame>
      <p:graphicFrame>
        <p:nvGraphicFramePr>
          <p:cNvPr id="23" name="Table 11">
            <a:extLst>
              <a:ext uri="{FF2B5EF4-FFF2-40B4-BE49-F238E27FC236}">
                <a16:creationId xmlns:a16="http://schemas.microsoft.com/office/drawing/2014/main" id="{1DD8A3D9-D7A6-191C-3402-506080CF4F1E}"/>
              </a:ext>
            </a:extLst>
          </p:cNvPr>
          <p:cNvGraphicFramePr>
            <a:graphicFrameLocks noGrp="1"/>
          </p:cNvGraphicFramePr>
          <p:nvPr>
            <p:extLst>
              <p:ext uri="{D42A27DB-BD31-4B8C-83A1-F6EECF244321}">
                <p14:modId xmlns:p14="http://schemas.microsoft.com/office/powerpoint/2010/main" val="1409136944"/>
              </p:ext>
            </p:extLst>
          </p:nvPr>
        </p:nvGraphicFramePr>
        <p:xfrm>
          <a:off x="878190" y="3512949"/>
          <a:ext cx="7883659" cy="1082040"/>
        </p:xfrm>
        <a:graphic>
          <a:graphicData uri="http://schemas.openxmlformats.org/drawingml/2006/table">
            <a:tbl>
              <a:tblPr firstRow="1" bandRow="1">
                <a:tableStyleId>{6E25E649-3F16-4E02-A733-19D2CDBF48F0}</a:tableStyleId>
              </a:tblPr>
              <a:tblGrid>
                <a:gridCol w="751043">
                  <a:extLst>
                    <a:ext uri="{9D8B030D-6E8A-4147-A177-3AD203B41FA5}">
                      <a16:colId xmlns:a16="http://schemas.microsoft.com/office/drawing/2014/main" val="1213604334"/>
                    </a:ext>
                  </a:extLst>
                </a:gridCol>
                <a:gridCol w="961334">
                  <a:extLst>
                    <a:ext uri="{9D8B030D-6E8A-4147-A177-3AD203B41FA5}">
                      <a16:colId xmlns:a16="http://schemas.microsoft.com/office/drawing/2014/main" val="3947830194"/>
                    </a:ext>
                  </a:extLst>
                </a:gridCol>
                <a:gridCol w="1127443">
                  <a:extLst>
                    <a:ext uri="{9D8B030D-6E8A-4147-A177-3AD203B41FA5}">
                      <a16:colId xmlns:a16="http://schemas.microsoft.com/office/drawing/2014/main" val="3598113021"/>
                    </a:ext>
                  </a:extLst>
                </a:gridCol>
                <a:gridCol w="1305968">
                  <a:extLst>
                    <a:ext uri="{9D8B030D-6E8A-4147-A177-3AD203B41FA5}">
                      <a16:colId xmlns:a16="http://schemas.microsoft.com/office/drawing/2014/main" val="1139379131"/>
                    </a:ext>
                  </a:extLst>
                </a:gridCol>
                <a:gridCol w="711976">
                  <a:extLst>
                    <a:ext uri="{9D8B030D-6E8A-4147-A177-3AD203B41FA5}">
                      <a16:colId xmlns:a16="http://schemas.microsoft.com/office/drawing/2014/main" val="46222103"/>
                    </a:ext>
                  </a:extLst>
                </a:gridCol>
                <a:gridCol w="1088904">
                  <a:extLst>
                    <a:ext uri="{9D8B030D-6E8A-4147-A177-3AD203B41FA5}">
                      <a16:colId xmlns:a16="http://schemas.microsoft.com/office/drawing/2014/main" val="3026147557"/>
                    </a:ext>
                  </a:extLst>
                </a:gridCol>
                <a:gridCol w="1165685">
                  <a:extLst>
                    <a:ext uri="{9D8B030D-6E8A-4147-A177-3AD203B41FA5}">
                      <a16:colId xmlns:a16="http://schemas.microsoft.com/office/drawing/2014/main" val="439943048"/>
                    </a:ext>
                  </a:extLst>
                </a:gridCol>
                <a:gridCol w="771306">
                  <a:extLst>
                    <a:ext uri="{9D8B030D-6E8A-4147-A177-3AD203B41FA5}">
                      <a16:colId xmlns:a16="http://schemas.microsoft.com/office/drawing/2014/main" val="1570455004"/>
                    </a:ext>
                  </a:extLst>
                </a:gridCol>
              </a:tblGrid>
              <a:tr h="0">
                <a:tc>
                  <a:txBody>
                    <a:bodyPr/>
                    <a:lstStyle/>
                    <a:p>
                      <a:pPr algn="l"/>
                      <a:r>
                        <a:rPr lang="en-US" sz="1100" dirty="0"/>
                        <a:t>Dataset</a:t>
                      </a:r>
                    </a:p>
                  </a:txBody>
                  <a:tcPr marL="68580" marR="68580" marT="34290" marB="34290" anchor="ctr"/>
                </a:tc>
                <a:tc>
                  <a:txBody>
                    <a:bodyPr/>
                    <a:lstStyle/>
                    <a:p>
                      <a:pPr algn="l"/>
                      <a:r>
                        <a:rPr lang="en-US" sz="1100" dirty="0"/>
                        <a:t>Description </a:t>
                      </a:r>
                    </a:p>
                  </a:txBody>
                  <a:tcPr marL="68580" marR="68580" marT="34290" marB="34290" anchor="ctr"/>
                </a:tc>
                <a:tc>
                  <a:txBody>
                    <a:bodyPr/>
                    <a:lstStyle/>
                    <a:p>
                      <a:pPr algn="l"/>
                      <a:r>
                        <a:rPr lang="en-US" sz="1100" dirty="0"/>
                        <a:t>Class - </a:t>
                      </a:r>
                      <a:r>
                        <a:rPr lang="en-US" sz="1100" dirty="0" err="1"/>
                        <a:t>SubClass</a:t>
                      </a:r>
                      <a:endParaRPr lang="en-US" sz="1100" dirty="0"/>
                    </a:p>
                  </a:txBody>
                  <a:tcPr marL="68580" marR="68580" marT="34290" marB="34290" anchor="ctr"/>
                </a:tc>
                <a:tc>
                  <a:txBody>
                    <a:bodyPr/>
                    <a:lstStyle/>
                    <a:p>
                      <a:pPr algn="l"/>
                      <a:r>
                        <a:rPr lang="en-US" sz="1100" dirty="0"/>
                        <a:t>Structure</a:t>
                      </a:r>
                    </a:p>
                  </a:txBody>
                  <a:tcPr marL="68580" marR="68580" marT="34290" marB="34290" anchor="ctr"/>
                </a:tc>
                <a:tc>
                  <a:txBody>
                    <a:bodyPr/>
                    <a:lstStyle/>
                    <a:p>
                      <a:pPr algn="l"/>
                      <a:r>
                        <a:rPr lang="en-US" sz="1100" dirty="0"/>
                        <a:t>Purpose</a:t>
                      </a:r>
                    </a:p>
                  </a:txBody>
                  <a:tcPr marL="68580" marR="68580" marT="34290" marB="34290" anchor="ctr"/>
                </a:tc>
                <a:tc>
                  <a:txBody>
                    <a:bodyPr/>
                    <a:lstStyle/>
                    <a:p>
                      <a:pPr algn="l"/>
                      <a:r>
                        <a:rPr lang="en-US" sz="1100" dirty="0"/>
                        <a:t>Keys</a:t>
                      </a:r>
                    </a:p>
                  </a:txBody>
                  <a:tcPr marL="68580" marR="68580" marT="34290" marB="34290" anchor="ctr"/>
                </a:tc>
                <a:tc>
                  <a:txBody>
                    <a:bodyPr/>
                    <a:lstStyle/>
                    <a:p>
                      <a:pPr algn="l"/>
                      <a:r>
                        <a:rPr lang="en-US" sz="1100" dirty="0"/>
                        <a:t>Documentation</a:t>
                      </a:r>
                    </a:p>
                  </a:txBody>
                  <a:tcPr marL="68580" marR="68580" marT="34290" marB="34290" anchor="ctr"/>
                </a:tc>
                <a:tc>
                  <a:txBody>
                    <a:bodyPr/>
                    <a:lstStyle/>
                    <a:p>
                      <a:pPr algn="l"/>
                      <a:r>
                        <a:rPr lang="en-US" sz="1100" dirty="0"/>
                        <a:t>Location</a:t>
                      </a:r>
                    </a:p>
                  </a:txBody>
                  <a:tcPr marL="68580" marR="68580" marT="34290" marB="34290" anchor="ctr"/>
                </a:tc>
                <a:extLst>
                  <a:ext uri="{0D108BD9-81ED-4DB2-BD59-A6C34878D82A}">
                    <a16:rowId xmlns:a16="http://schemas.microsoft.com/office/drawing/2014/main" val="1658588295"/>
                  </a:ext>
                </a:extLst>
              </a:tr>
              <a:tr h="611101">
                <a:tc>
                  <a:txBody>
                    <a:bodyPr/>
                    <a:lstStyle/>
                    <a:p>
                      <a:pPr algn="l"/>
                      <a:r>
                        <a:rPr lang="en-US" sz="900" dirty="0"/>
                        <a:t>ADPPK </a:t>
                      </a:r>
                    </a:p>
                  </a:txBody>
                  <a:tcPr marL="68580" marR="68580" marT="34290" marB="34290" anchor="ctr"/>
                </a:tc>
                <a:tc>
                  <a:txBody>
                    <a:bodyPr/>
                    <a:lstStyle/>
                    <a:p>
                      <a:pPr algn="l"/>
                      <a:r>
                        <a:rPr lang="en-US" sz="800" dirty="0"/>
                        <a:t>Population PK Analysis Dataset</a:t>
                      </a:r>
                    </a:p>
                  </a:txBody>
                  <a:tcPr marL="68580" marR="68580" marT="34290" marB="34290" anchor="ctr"/>
                </a:tc>
                <a:tc>
                  <a:txBody>
                    <a:bodyPr/>
                    <a:lstStyle/>
                    <a:p>
                      <a:pPr algn="l"/>
                      <a:r>
                        <a:rPr lang="en-US" sz="800" dirty="0"/>
                        <a:t>BASIC DATA STRUCTURE</a:t>
                      </a:r>
                    </a:p>
                    <a:p>
                      <a:pPr algn="l"/>
                      <a:r>
                        <a:rPr lang="en-US" sz="800" dirty="0"/>
                        <a:t>• POPULATION PHARMACOKINETIC ANALYSIS</a:t>
                      </a:r>
                    </a:p>
                  </a:txBody>
                  <a:tcPr marL="68580" marR="68580" marT="34290" marB="34290" anchor="ctr"/>
                </a:tc>
                <a:tc>
                  <a:txBody>
                    <a:bodyPr/>
                    <a:lstStyle/>
                    <a:p>
                      <a:pPr algn="l"/>
                      <a:r>
                        <a:rPr lang="en-US" sz="800" dirty="0"/>
                        <a:t>per parameter (analyte) per analysis timepoint per event (dosing or observation)</a:t>
                      </a:r>
                    </a:p>
                  </a:txBody>
                  <a:tcPr marL="68580" marR="68580" marT="34290" marB="34290" anchor="ctr"/>
                </a:tc>
                <a:tc>
                  <a:txBody>
                    <a:bodyPr/>
                    <a:lstStyle/>
                    <a:p>
                      <a:pPr algn="l"/>
                      <a:r>
                        <a:rPr lang="en-US" sz="800" dirty="0"/>
                        <a:t>Analysis</a:t>
                      </a:r>
                    </a:p>
                  </a:txBody>
                  <a:tcPr marL="68580" marR="68580" marT="34290" marB="34290" anchor="ctr"/>
                </a:tc>
                <a:tc>
                  <a:txBody>
                    <a:bodyPr/>
                    <a:lstStyle/>
                    <a:p>
                      <a:pPr algn="l"/>
                      <a:r>
                        <a:rPr lang="en-US" sz="800" dirty="0"/>
                        <a:t>USUBJID, AFRLT (Actual Rel Time from First Dose), DVID, EVID (event ID)</a:t>
                      </a:r>
                    </a:p>
                  </a:txBody>
                  <a:tcPr marL="68580" marR="68580" marT="34290" marB="34290" anchor="ctr"/>
                </a:tc>
                <a:tc>
                  <a:txBody>
                    <a:bodyPr/>
                    <a:lstStyle/>
                    <a:p>
                      <a:pPr algn="l"/>
                      <a:r>
                        <a:rPr lang="en-US" sz="800" dirty="0"/>
                        <a:t>See program...</a:t>
                      </a:r>
                    </a:p>
                  </a:txBody>
                  <a:tcPr marL="68580" marR="68580" marT="34290" marB="34290" anchor="ctr"/>
                </a:tc>
                <a:tc>
                  <a:txBody>
                    <a:bodyPr/>
                    <a:lstStyle/>
                    <a:p>
                      <a:pPr algn="l"/>
                      <a:r>
                        <a:rPr lang="en-US" sz="800" dirty="0" err="1"/>
                        <a:t>adppk.xpt</a:t>
                      </a:r>
                      <a:endParaRPr lang="en-US" sz="800" dirty="0"/>
                    </a:p>
                  </a:txBody>
                  <a:tcPr marL="68580" marR="68580" marT="34290" marB="34290" anchor="ctr"/>
                </a:tc>
                <a:extLst>
                  <a:ext uri="{0D108BD9-81ED-4DB2-BD59-A6C34878D82A}">
                    <a16:rowId xmlns:a16="http://schemas.microsoft.com/office/drawing/2014/main" val="3937798518"/>
                  </a:ext>
                </a:extLst>
              </a:tr>
            </a:tbl>
          </a:graphicData>
        </a:graphic>
      </p:graphicFrame>
    </p:spTree>
    <p:extLst>
      <p:ext uri="{BB962C8B-B14F-4D97-AF65-F5344CB8AC3E}">
        <p14:creationId xmlns:p14="http://schemas.microsoft.com/office/powerpoint/2010/main" val="743733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22A02E-420F-C2F9-35F5-2A1DDA94E35A}"/>
              </a:ext>
            </a:extLst>
          </p:cNvPr>
          <p:cNvSpPr>
            <a:spLocks noGrp="1"/>
          </p:cNvSpPr>
          <p:nvPr>
            <p:ph type="title"/>
          </p:nvPr>
        </p:nvSpPr>
        <p:spPr/>
        <p:txBody>
          <a:bodyPr/>
          <a:lstStyle/>
          <a:p>
            <a:r>
              <a:rPr lang="en-US" altLang="zh-CN"/>
              <a:t>General Dataflow </a:t>
            </a:r>
            <a:endParaRPr lang="en-US" dirty="0"/>
          </a:p>
        </p:txBody>
      </p:sp>
      <p:sp>
        <p:nvSpPr>
          <p:cNvPr id="4" name="灯片编号占位符 3">
            <a:extLst>
              <a:ext uri="{FF2B5EF4-FFF2-40B4-BE49-F238E27FC236}">
                <a16:creationId xmlns:a16="http://schemas.microsoft.com/office/drawing/2014/main" id="{E389E013-80CF-60D7-FED5-817F82973C77}"/>
              </a:ext>
            </a:extLst>
          </p:cNvPr>
          <p:cNvSpPr>
            <a:spLocks noGrp="1"/>
          </p:cNvSpPr>
          <p:nvPr>
            <p:ph type="sldNum" sz="quarter" idx="12"/>
          </p:nvPr>
        </p:nvSpPr>
        <p:spPr/>
        <p:txBody>
          <a:bodyPr/>
          <a:lstStyle/>
          <a:p>
            <a:fld id="{EB4FF9C4-EEBF-D24D-8A4E-C0B9CCE3F975}" type="slidenum">
              <a:rPr lang="en-US" smtClean="0"/>
              <a:t>18</a:t>
            </a:fld>
            <a:endParaRPr lang="en-US"/>
          </a:p>
        </p:txBody>
      </p:sp>
      <p:sp>
        <p:nvSpPr>
          <p:cNvPr id="6" name="页脚占位符 5">
            <a:extLst>
              <a:ext uri="{FF2B5EF4-FFF2-40B4-BE49-F238E27FC236}">
                <a16:creationId xmlns:a16="http://schemas.microsoft.com/office/drawing/2014/main" id="{453C7E37-C2E1-5B5F-B780-1E0D45A7BA96}"/>
              </a:ext>
            </a:extLst>
          </p:cNvPr>
          <p:cNvSpPr>
            <a:spLocks noGrp="1"/>
          </p:cNvSpPr>
          <p:nvPr>
            <p:ph type="ftr" sz="quarter" idx="3"/>
          </p:nvPr>
        </p:nvSpPr>
        <p:spPr/>
        <p:txBody>
          <a:bodyPr/>
          <a:lstStyle/>
          <a:p>
            <a:r>
              <a:rPr lang="en-US"/>
              <a:t>CDISC 2024 China Interchange | #ClearDataClearImpact</a:t>
            </a:r>
            <a:endParaRPr lang="en-US" dirty="0"/>
          </a:p>
        </p:txBody>
      </p:sp>
      <p:pic>
        <p:nvPicPr>
          <p:cNvPr id="27" name="图片 26" descr="图示&#10;&#10;描述已自动生成">
            <a:extLst>
              <a:ext uri="{FF2B5EF4-FFF2-40B4-BE49-F238E27FC236}">
                <a16:creationId xmlns:a16="http://schemas.microsoft.com/office/drawing/2014/main" id="{C800DAA4-88D2-54AE-E631-E9F9ADE59751}"/>
              </a:ext>
            </a:extLst>
          </p:cNvPr>
          <p:cNvPicPr>
            <a:picLocks noChangeAspect="1"/>
          </p:cNvPicPr>
          <p:nvPr/>
        </p:nvPicPr>
        <p:blipFill>
          <a:blip r:embed="rId3"/>
          <a:stretch>
            <a:fillRect/>
          </a:stretch>
        </p:blipFill>
        <p:spPr>
          <a:xfrm>
            <a:off x="881062" y="748676"/>
            <a:ext cx="7724775" cy="3911933"/>
          </a:xfrm>
          <a:prstGeom prst="rect">
            <a:avLst/>
          </a:prstGeom>
        </p:spPr>
      </p:pic>
    </p:spTree>
    <p:extLst>
      <p:ext uri="{BB962C8B-B14F-4D97-AF65-F5344CB8AC3E}">
        <p14:creationId xmlns:p14="http://schemas.microsoft.com/office/powerpoint/2010/main" val="465229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8CE53F-C07F-78F0-DDFE-8D50B440E6B6}"/>
              </a:ext>
            </a:extLst>
          </p:cNvPr>
          <p:cNvSpPr>
            <a:spLocks noGrp="1"/>
          </p:cNvSpPr>
          <p:nvPr>
            <p:ph type="title"/>
          </p:nvPr>
        </p:nvSpPr>
        <p:spPr/>
        <p:txBody>
          <a:bodyPr/>
          <a:lstStyle/>
          <a:p>
            <a:pPr marL="4763" indent="0" fontAlgn="ctr">
              <a:lnSpc>
                <a:spcPct val="100000"/>
              </a:lnSpc>
              <a:buNone/>
            </a:pPr>
            <a:r>
              <a:rPr lang="en-US" sz="2400" b="1"/>
              <a:t>Programming Requirements for ADPPK Dataset</a:t>
            </a:r>
          </a:p>
        </p:txBody>
      </p:sp>
      <p:sp>
        <p:nvSpPr>
          <p:cNvPr id="3" name="内容占位符 2">
            <a:extLst>
              <a:ext uri="{FF2B5EF4-FFF2-40B4-BE49-F238E27FC236}">
                <a16:creationId xmlns:a16="http://schemas.microsoft.com/office/drawing/2014/main" id="{7488DD69-E558-0297-3A36-8415AA3444EF}"/>
              </a:ext>
            </a:extLst>
          </p:cNvPr>
          <p:cNvSpPr>
            <a:spLocks noGrp="1"/>
          </p:cNvSpPr>
          <p:nvPr>
            <p:ph sz="half" idx="1"/>
          </p:nvPr>
        </p:nvSpPr>
        <p:spPr>
          <a:xfrm>
            <a:off x="800100" y="1111250"/>
            <a:ext cx="7886700" cy="3521473"/>
          </a:xfrm>
        </p:spPr>
        <p:txBody>
          <a:bodyPr>
            <a:normAutofit/>
          </a:bodyPr>
          <a:lstStyle/>
          <a:p>
            <a:pPr marL="4763" indent="0" fontAlgn="ctr">
              <a:buNone/>
            </a:pPr>
            <a:r>
              <a:rPr lang="en-US" sz="1600" b="1" dirty="0"/>
              <a:t>Data must be present in a text (i.e., ASCII) format flat file with appropriate delimiters. </a:t>
            </a:r>
          </a:p>
          <a:p>
            <a:pPr marL="171450" lvl="1" fontAlgn="ctr">
              <a:spcBef>
                <a:spcPts val="750"/>
              </a:spcBef>
            </a:pPr>
            <a:r>
              <a:rPr lang="en-US" sz="1600">
                <a:solidFill>
                  <a:srgbClr val="134678"/>
                </a:solidFill>
                <a:ea typeface="+mn-lt"/>
                <a:cs typeface="+mn-lt"/>
              </a:rPr>
              <a:t>The output dataset must not contain null values. Any null values should be replaced with dot (".").</a:t>
            </a:r>
          </a:p>
          <a:p>
            <a:pPr marL="171450" lvl="1" fontAlgn="ctr">
              <a:spcBef>
                <a:spcPts val="750"/>
              </a:spcBef>
            </a:pPr>
            <a:r>
              <a:rPr lang="en-US" sz="1600">
                <a:solidFill>
                  <a:srgbClr val="134678"/>
                </a:solidFill>
                <a:ea typeface="+mn-lt"/>
                <a:cs typeface="+mn-lt"/>
              </a:rPr>
              <a:t>NONMEM cannot accept character with space, "-", "," in non-null values, please replace such characters with "_" in all non-null values. </a:t>
            </a:r>
          </a:p>
          <a:p>
            <a:pPr marL="171450" lvl="1" fontAlgn="ctr">
              <a:spcBef>
                <a:spcPts val="750"/>
              </a:spcBef>
            </a:pPr>
            <a:r>
              <a:rPr lang="en-US" sz="1600" i="1">
                <a:solidFill>
                  <a:srgbClr val="134678"/>
                </a:solidFill>
                <a:ea typeface="+mn-lt"/>
                <a:cs typeface="+mn-lt"/>
              </a:rPr>
              <a:t>Both the continues and categorical covariates should not contain null values or dots. If the information is missing, set it to 99999. (specified by the Clinical Pharmacologist)</a:t>
            </a:r>
          </a:p>
        </p:txBody>
      </p:sp>
      <p:sp>
        <p:nvSpPr>
          <p:cNvPr id="4" name="灯片编号占位符 3">
            <a:extLst>
              <a:ext uri="{FF2B5EF4-FFF2-40B4-BE49-F238E27FC236}">
                <a16:creationId xmlns:a16="http://schemas.microsoft.com/office/drawing/2014/main" id="{119B1EA5-566D-94D2-870B-F085FA48C615}"/>
              </a:ext>
            </a:extLst>
          </p:cNvPr>
          <p:cNvSpPr>
            <a:spLocks noGrp="1"/>
          </p:cNvSpPr>
          <p:nvPr>
            <p:ph type="sldNum" sz="quarter" idx="12"/>
          </p:nvPr>
        </p:nvSpPr>
        <p:spPr/>
        <p:txBody>
          <a:bodyPr/>
          <a:lstStyle/>
          <a:p>
            <a:fld id="{EB4FF9C4-EEBF-D24D-8A4E-C0B9CCE3F975}" type="slidenum">
              <a:rPr lang="en-US" smtClean="0"/>
              <a:t>19</a:t>
            </a:fld>
            <a:endParaRPr lang="en-US"/>
          </a:p>
        </p:txBody>
      </p:sp>
      <p:sp>
        <p:nvSpPr>
          <p:cNvPr id="6" name="页脚占位符 5">
            <a:extLst>
              <a:ext uri="{FF2B5EF4-FFF2-40B4-BE49-F238E27FC236}">
                <a16:creationId xmlns:a16="http://schemas.microsoft.com/office/drawing/2014/main" id="{9217DBC2-E9B6-512E-6A3C-E7A59E614555}"/>
              </a:ext>
            </a:extLst>
          </p:cNvPr>
          <p:cNvSpPr>
            <a:spLocks noGrp="1"/>
          </p:cNvSpPr>
          <p:nvPr>
            <p:ph type="ftr" sz="quarter" idx="3"/>
          </p:nvPr>
        </p:nvSpPr>
        <p:spPr/>
        <p:txBody>
          <a:bodyPr/>
          <a:lstStyle/>
          <a:p>
            <a:r>
              <a:rPr lang="en-US" dirty="0"/>
              <a:t>CDISC 2024 China Interchange | #ClearDataClearImpact</a:t>
            </a:r>
          </a:p>
        </p:txBody>
      </p:sp>
    </p:spTree>
    <p:extLst>
      <p:ext uri="{BB962C8B-B14F-4D97-AF65-F5344CB8AC3E}">
        <p14:creationId xmlns:p14="http://schemas.microsoft.com/office/powerpoint/2010/main" val="1070421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9AE8-0E1B-2740-A95B-81DDAC2FCFA7}"/>
              </a:ext>
            </a:extLst>
          </p:cNvPr>
          <p:cNvSpPr>
            <a:spLocks noGrp="1"/>
          </p:cNvSpPr>
          <p:nvPr>
            <p:ph type="title"/>
          </p:nvPr>
        </p:nvSpPr>
        <p:spPr>
          <a:xfrm>
            <a:off x="3679704" y="305378"/>
            <a:ext cx="4981073" cy="330790"/>
          </a:xfrm>
        </p:spPr>
        <p:txBody>
          <a:bodyPr/>
          <a:lstStyle/>
          <a:p>
            <a:r>
              <a:rPr lang="en-US" dirty="0"/>
              <a:t>Meet the Speakers</a:t>
            </a:r>
          </a:p>
        </p:txBody>
      </p:sp>
      <p:sp>
        <p:nvSpPr>
          <p:cNvPr id="3" name="Content Placeholder 2">
            <a:extLst>
              <a:ext uri="{FF2B5EF4-FFF2-40B4-BE49-F238E27FC236}">
                <a16:creationId xmlns:a16="http://schemas.microsoft.com/office/drawing/2014/main" id="{8A19AC96-36D4-5E48-A3EC-AAD817F3E04E}"/>
              </a:ext>
            </a:extLst>
          </p:cNvPr>
          <p:cNvSpPr>
            <a:spLocks noGrp="1"/>
          </p:cNvSpPr>
          <p:nvPr>
            <p:ph idx="1"/>
          </p:nvPr>
        </p:nvSpPr>
        <p:spPr>
          <a:xfrm>
            <a:off x="3679704" y="758157"/>
            <a:ext cx="4981073" cy="330790"/>
          </a:xfrm>
        </p:spPr>
        <p:txBody>
          <a:bodyPr/>
          <a:lstStyle/>
          <a:p>
            <a:r>
              <a:rPr lang="en-US" dirty="0"/>
              <a:t>Ya Wan</a:t>
            </a:r>
          </a:p>
          <a:p>
            <a:endParaRPr lang="en-US" dirty="0"/>
          </a:p>
        </p:txBody>
      </p:sp>
      <p:sp>
        <p:nvSpPr>
          <p:cNvPr id="6" name="Content Placeholder 2">
            <a:extLst>
              <a:ext uri="{FF2B5EF4-FFF2-40B4-BE49-F238E27FC236}">
                <a16:creationId xmlns:a16="http://schemas.microsoft.com/office/drawing/2014/main" id="{8297C69A-1B67-4032-9B40-A53B5FA4F302}"/>
              </a:ext>
            </a:extLst>
          </p:cNvPr>
          <p:cNvSpPr txBox="1">
            <a:spLocks/>
          </p:cNvSpPr>
          <p:nvPr/>
        </p:nvSpPr>
        <p:spPr>
          <a:xfrm>
            <a:off x="3679703" y="1143948"/>
            <a:ext cx="4981073" cy="570640"/>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Font typeface="+mj-lt"/>
              <a:buNone/>
              <a:tabLst/>
              <a:defRPr sz="1800" kern="1200">
                <a:solidFill>
                  <a:schemeClr val="bg1"/>
                </a:solidFill>
                <a:latin typeface="+mn-lt"/>
                <a:ea typeface="+mn-ea"/>
                <a:cs typeface="+mn-cs"/>
              </a:defRPr>
            </a:lvl1pPr>
            <a:lvl2pPr marL="4763" indent="0" algn="l" defTabSz="685800" rtl="0" eaLnBrk="1" latinLnBrk="0" hangingPunct="1">
              <a:lnSpc>
                <a:spcPct val="90000"/>
              </a:lnSpc>
              <a:spcBef>
                <a:spcPts val="375"/>
              </a:spcBef>
              <a:buFont typeface="+mj-lt"/>
              <a:buNone/>
              <a:tabLst/>
              <a:defRPr sz="1400" kern="1200">
                <a:solidFill>
                  <a:schemeClr val="bg1"/>
                </a:solidFill>
                <a:latin typeface="+mn-lt"/>
                <a:ea typeface="+mn-ea"/>
                <a:cs typeface="+mn-cs"/>
              </a:defRPr>
            </a:lvl2pPr>
            <a:lvl3pPr marL="4763" indent="0" algn="l" defTabSz="685800" rtl="0" eaLnBrk="1" latinLnBrk="0" hangingPunct="1">
              <a:lnSpc>
                <a:spcPct val="90000"/>
              </a:lnSpc>
              <a:spcBef>
                <a:spcPts val="375"/>
              </a:spcBef>
              <a:buFont typeface="+mj-lt"/>
              <a:buNone/>
              <a:tabLst/>
              <a:defRPr sz="1200" kern="1200">
                <a:solidFill>
                  <a:schemeClr val="bg1"/>
                </a:solidFill>
                <a:latin typeface="+mn-lt"/>
                <a:ea typeface="+mn-ea"/>
                <a:cs typeface="+mn-cs"/>
              </a:defRPr>
            </a:lvl3pPr>
            <a:lvl4pPr marL="4763" indent="0" algn="l" defTabSz="685800" rtl="0" eaLnBrk="1" latinLnBrk="0" hangingPunct="1">
              <a:lnSpc>
                <a:spcPct val="90000"/>
              </a:lnSpc>
              <a:spcBef>
                <a:spcPts val="375"/>
              </a:spcBef>
              <a:buFont typeface="+mj-lt"/>
              <a:buNone/>
              <a:tabLst/>
              <a:defRPr sz="1100" kern="1200">
                <a:solidFill>
                  <a:schemeClr val="bg1"/>
                </a:solidFill>
                <a:latin typeface="+mn-lt"/>
                <a:ea typeface="+mn-ea"/>
                <a:cs typeface="+mn-cs"/>
              </a:defRPr>
            </a:lvl4pPr>
            <a:lvl5pPr marL="4763" indent="0" algn="l" defTabSz="685800" rtl="0" eaLnBrk="1" latinLnBrk="0" hangingPunct="1">
              <a:lnSpc>
                <a:spcPct val="90000"/>
              </a:lnSpc>
              <a:spcBef>
                <a:spcPts val="375"/>
              </a:spcBef>
              <a:buFont typeface="+mj-lt"/>
              <a:buNone/>
              <a:tabLst/>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solidFill>
                  <a:schemeClr val="accent4"/>
                </a:solidFill>
              </a:rPr>
              <a:t>Title:</a:t>
            </a:r>
            <a:r>
              <a:rPr lang="en-US" sz="1400" dirty="0"/>
              <a:t> Senior Principal Statistical Programmer </a:t>
            </a:r>
          </a:p>
          <a:p>
            <a:r>
              <a:rPr lang="en-US" sz="1400" dirty="0">
                <a:solidFill>
                  <a:schemeClr val="accent4"/>
                </a:solidFill>
              </a:rPr>
              <a:t>Organization:</a:t>
            </a:r>
            <a:r>
              <a:rPr lang="en-US" sz="1400" dirty="0"/>
              <a:t> </a:t>
            </a:r>
            <a:r>
              <a:rPr lang="en-US" sz="1400"/>
              <a:t>BeiGene</a:t>
            </a:r>
            <a:endParaRPr lang="en-US" sz="1400" dirty="0"/>
          </a:p>
          <a:p>
            <a:endParaRPr lang="en-US" sz="1400" dirty="0"/>
          </a:p>
          <a:p>
            <a:endParaRPr lang="en-US" sz="1400" dirty="0"/>
          </a:p>
        </p:txBody>
      </p:sp>
      <p:sp>
        <p:nvSpPr>
          <p:cNvPr id="7" name="Content Placeholder 2">
            <a:extLst>
              <a:ext uri="{FF2B5EF4-FFF2-40B4-BE49-F238E27FC236}">
                <a16:creationId xmlns:a16="http://schemas.microsoft.com/office/drawing/2014/main" id="{02670CBF-6B62-4AA9-982E-63BC383FE355}"/>
              </a:ext>
            </a:extLst>
          </p:cNvPr>
          <p:cNvSpPr txBox="1">
            <a:spLocks/>
          </p:cNvSpPr>
          <p:nvPr/>
        </p:nvSpPr>
        <p:spPr>
          <a:xfrm>
            <a:off x="3685466" y="1651463"/>
            <a:ext cx="4981073" cy="1251864"/>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Font typeface="+mj-lt"/>
              <a:buNone/>
              <a:tabLst/>
              <a:defRPr sz="1800" kern="1200">
                <a:solidFill>
                  <a:schemeClr val="bg1"/>
                </a:solidFill>
                <a:latin typeface="+mn-lt"/>
                <a:ea typeface="+mn-ea"/>
                <a:cs typeface="+mn-cs"/>
              </a:defRPr>
            </a:lvl1pPr>
            <a:lvl2pPr marL="4763" indent="0" algn="l" defTabSz="685800" rtl="0" eaLnBrk="1" latinLnBrk="0" hangingPunct="1">
              <a:lnSpc>
                <a:spcPct val="90000"/>
              </a:lnSpc>
              <a:spcBef>
                <a:spcPts val="375"/>
              </a:spcBef>
              <a:buFont typeface="+mj-lt"/>
              <a:buNone/>
              <a:tabLst/>
              <a:defRPr sz="1400" kern="1200">
                <a:solidFill>
                  <a:schemeClr val="bg1"/>
                </a:solidFill>
                <a:latin typeface="+mn-lt"/>
                <a:ea typeface="+mn-ea"/>
                <a:cs typeface="+mn-cs"/>
              </a:defRPr>
            </a:lvl2pPr>
            <a:lvl3pPr marL="4763" indent="0" algn="l" defTabSz="685800" rtl="0" eaLnBrk="1" latinLnBrk="0" hangingPunct="1">
              <a:lnSpc>
                <a:spcPct val="90000"/>
              </a:lnSpc>
              <a:spcBef>
                <a:spcPts val="375"/>
              </a:spcBef>
              <a:buFont typeface="+mj-lt"/>
              <a:buNone/>
              <a:tabLst/>
              <a:defRPr sz="1200" kern="1200">
                <a:solidFill>
                  <a:schemeClr val="bg1"/>
                </a:solidFill>
                <a:latin typeface="+mn-lt"/>
                <a:ea typeface="+mn-ea"/>
                <a:cs typeface="+mn-cs"/>
              </a:defRPr>
            </a:lvl3pPr>
            <a:lvl4pPr marL="4763" indent="0" algn="l" defTabSz="685800" rtl="0" eaLnBrk="1" latinLnBrk="0" hangingPunct="1">
              <a:lnSpc>
                <a:spcPct val="90000"/>
              </a:lnSpc>
              <a:spcBef>
                <a:spcPts val="375"/>
              </a:spcBef>
              <a:buFont typeface="+mj-lt"/>
              <a:buNone/>
              <a:tabLst/>
              <a:defRPr sz="1100" kern="1200">
                <a:solidFill>
                  <a:schemeClr val="bg1"/>
                </a:solidFill>
                <a:latin typeface="+mn-lt"/>
                <a:ea typeface="+mn-ea"/>
                <a:cs typeface="+mn-cs"/>
              </a:defRPr>
            </a:lvl4pPr>
            <a:lvl5pPr marL="4763" indent="0" algn="l" defTabSz="685800" rtl="0" eaLnBrk="1" latinLnBrk="0" hangingPunct="1">
              <a:lnSpc>
                <a:spcPct val="90000"/>
              </a:lnSpc>
              <a:spcBef>
                <a:spcPts val="375"/>
              </a:spcBef>
              <a:buFont typeface="+mj-lt"/>
              <a:buNone/>
              <a:tabLst/>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80000"/>
              </a:lnSpc>
            </a:pPr>
            <a:r>
              <a:rPr lang="en-US" sz="1000" dirty="0"/>
              <a:t>Ya Wan, currently a Senior Principal Statistical Programmer at </a:t>
            </a:r>
            <a:r>
              <a:rPr lang="en-US" sz="1000" dirty="0" err="1"/>
              <a:t>BeiGene</a:t>
            </a:r>
            <a:r>
              <a:rPr lang="en-US" sz="1000" dirty="0"/>
              <a:t>, has nearly 10 years of experience in the pharmaceutical industry, focusing on global clinical trials. Prior to </a:t>
            </a:r>
            <a:r>
              <a:rPr lang="en-US" sz="1000" dirty="0" err="1"/>
              <a:t>BeiGene</a:t>
            </a:r>
            <a:r>
              <a:rPr lang="en-US" sz="1000" dirty="0"/>
              <a:t>, she worked at Pfizer and Roche. Ya has extensive experience in various therapeutic areas, such as oncology, immunology, and inflammation. </a:t>
            </a:r>
          </a:p>
          <a:p>
            <a:pPr>
              <a:lnSpc>
                <a:spcPct val="80000"/>
              </a:lnSpc>
            </a:pPr>
            <a:r>
              <a:rPr lang="en-US" sz="1000" dirty="0"/>
              <a:t>She has a solid background in CDISC standards and contributes to the CDISC </a:t>
            </a:r>
            <a:r>
              <a:rPr lang="en-US" sz="1000" dirty="0" err="1"/>
              <a:t>ADaM</a:t>
            </a:r>
            <a:r>
              <a:rPr lang="en-US" sz="1000" dirty="0"/>
              <a:t> Oncology sub-team as a volunteer. </a:t>
            </a:r>
          </a:p>
          <a:p>
            <a:pPr>
              <a:lnSpc>
                <a:spcPct val="80000"/>
              </a:lnSpc>
            </a:pPr>
            <a:r>
              <a:rPr lang="en-US" sz="1000" dirty="0"/>
              <a:t>Ya holds a Bachelor's degree in Preventive Medicine and a Master's degree in Biostatistics from Nanjing Medical University.</a:t>
            </a:r>
          </a:p>
        </p:txBody>
      </p:sp>
      <p:pic>
        <p:nvPicPr>
          <p:cNvPr id="11" name="Picture 10">
            <a:extLst>
              <a:ext uri="{FF2B5EF4-FFF2-40B4-BE49-F238E27FC236}">
                <a16:creationId xmlns:a16="http://schemas.microsoft.com/office/drawing/2014/main" id="{547FE7B6-837D-4D70-929E-D90983C5D8D6}"/>
              </a:ext>
            </a:extLst>
          </p:cNvPr>
          <p:cNvPicPr>
            <a:picLocks noChangeAspect="1"/>
          </p:cNvPicPr>
          <p:nvPr/>
        </p:nvPicPr>
        <p:blipFill>
          <a:blip r:embed="rId3"/>
          <a:stretch>
            <a:fillRect/>
          </a:stretch>
        </p:blipFill>
        <p:spPr>
          <a:xfrm>
            <a:off x="926549" y="336866"/>
            <a:ext cx="2251660" cy="2251660"/>
          </a:xfrm>
          <a:prstGeom prst="rect">
            <a:avLst/>
          </a:prstGeom>
        </p:spPr>
      </p:pic>
      <p:pic>
        <p:nvPicPr>
          <p:cNvPr id="8" name="Picture 7">
            <a:extLst>
              <a:ext uri="{FF2B5EF4-FFF2-40B4-BE49-F238E27FC236}">
                <a16:creationId xmlns:a16="http://schemas.microsoft.com/office/drawing/2014/main" id="{A7FBBA6B-80F5-4181-806B-C386AF22B6B5}"/>
              </a:ext>
            </a:extLst>
          </p:cNvPr>
          <p:cNvPicPr>
            <a:picLocks noChangeAspect="1"/>
          </p:cNvPicPr>
          <p:nvPr/>
        </p:nvPicPr>
        <p:blipFill>
          <a:blip r:embed="rId3"/>
          <a:stretch>
            <a:fillRect/>
          </a:stretch>
        </p:blipFill>
        <p:spPr>
          <a:xfrm>
            <a:off x="926549" y="2715699"/>
            <a:ext cx="2251660" cy="2251660"/>
          </a:xfrm>
          <a:prstGeom prst="rect">
            <a:avLst/>
          </a:prstGeom>
        </p:spPr>
      </p:pic>
      <p:sp>
        <p:nvSpPr>
          <p:cNvPr id="10" name="Content Placeholder 2">
            <a:extLst>
              <a:ext uri="{FF2B5EF4-FFF2-40B4-BE49-F238E27FC236}">
                <a16:creationId xmlns:a16="http://schemas.microsoft.com/office/drawing/2014/main" id="{A29AD0F7-AA33-467A-8AAE-AECF308A7010}"/>
              </a:ext>
            </a:extLst>
          </p:cNvPr>
          <p:cNvSpPr txBox="1">
            <a:spLocks/>
          </p:cNvSpPr>
          <p:nvPr/>
        </p:nvSpPr>
        <p:spPr>
          <a:xfrm>
            <a:off x="3673941" y="2973224"/>
            <a:ext cx="4981073" cy="330790"/>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Font typeface="+mj-lt"/>
              <a:buNone/>
              <a:tabLst/>
              <a:defRPr sz="1800" kern="1200">
                <a:solidFill>
                  <a:schemeClr val="bg1"/>
                </a:solidFill>
                <a:latin typeface="+mn-lt"/>
                <a:ea typeface="+mn-ea"/>
                <a:cs typeface="+mn-cs"/>
              </a:defRPr>
            </a:lvl1pPr>
            <a:lvl2pPr marL="4763" indent="0" algn="l" defTabSz="685800" rtl="0" eaLnBrk="1" latinLnBrk="0" hangingPunct="1">
              <a:lnSpc>
                <a:spcPct val="90000"/>
              </a:lnSpc>
              <a:spcBef>
                <a:spcPts val="375"/>
              </a:spcBef>
              <a:buFont typeface="+mj-lt"/>
              <a:buNone/>
              <a:tabLst/>
              <a:defRPr sz="1400" kern="1200">
                <a:solidFill>
                  <a:schemeClr val="bg1"/>
                </a:solidFill>
                <a:latin typeface="+mn-lt"/>
                <a:ea typeface="+mn-ea"/>
                <a:cs typeface="+mn-cs"/>
              </a:defRPr>
            </a:lvl2pPr>
            <a:lvl3pPr marL="4763" indent="0" algn="l" defTabSz="685800" rtl="0" eaLnBrk="1" latinLnBrk="0" hangingPunct="1">
              <a:lnSpc>
                <a:spcPct val="90000"/>
              </a:lnSpc>
              <a:spcBef>
                <a:spcPts val="375"/>
              </a:spcBef>
              <a:buFont typeface="+mj-lt"/>
              <a:buNone/>
              <a:tabLst/>
              <a:defRPr sz="1200" kern="1200">
                <a:solidFill>
                  <a:schemeClr val="bg1"/>
                </a:solidFill>
                <a:latin typeface="+mn-lt"/>
                <a:ea typeface="+mn-ea"/>
                <a:cs typeface="+mn-cs"/>
              </a:defRPr>
            </a:lvl3pPr>
            <a:lvl4pPr marL="4763" indent="0" algn="l" defTabSz="685800" rtl="0" eaLnBrk="1" latinLnBrk="0" hangingPunct="1">
              <a:lnSpc>
                <a:spcPct val="90000"/>
              </a:lnSpc>
              <a:spcBef>
                <a:spcPts val="375"/>
              </a:spcBef>
              <a:buFont typeface="+mj-lt"/>
              <a:buNone/>
              <a:tabLst/>
              <a:defRPr sz="1100" kern="1200">
                <a:solidFill>
                  <a:schemeClr val="bg1"/>
                </a:solidFill>
                <a:latin typeface="+mn-lt"/>
                <a:ea typeface="+mn-ea"/>
                <a:cs typeface="+mn-cs"/>
              </a:defRPr>
            </a:lvl4pPr>
            <a:lvl5pPr marL="4763" indent="0" algn="l" defTabSz="685800" rtl="0" eaLnBrk="1" latinLnBrk="0" hangingPunct="1">
              <a:lnSpc>
                <a:spcPct val="90000"/>
              </a:lnSpc>
              <a:spcBef>
                <a:spcPts val="375"/>
              </a:spcBef>
              <a:buFont typeface="+mj-lt"/>
              <a:buNone/>
              <a:tabLst/>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Lin Liu</a:t>
            </a:r>
          </a:p>
          <a:p>
            <a:endParaRPr lang="en-US" dirty="0"/>
          </a:p>
        </p:txBody>
      </p:sp>
      <p:sp>
        <p:nvSpPr>
          <p:cNvPr id="12" name="Content Placeholder 2">
            <a:extLst>
              <a:ext uri="{FF2B5EF4-FFF2-40B4-BE49-F238E27FC236}">
                <a16:creationId xmlns:a16="http://schemas.microsoft.com/office/drawing/2014/main" id="{1E3E79A9-D8CF-46A6-9749-D16E0E8CFCD6}"/>
              </a:ext>
            </a:extLst>
          </p:cNvPr>
          <p:cNvSpPr txBox="1">
            <a:spLocks/>
          </p:cNvSpPr>
          <p:nvPr/>
        </p:nvSpPr>
        <p:spPr>
          <a:xfrm>
            <a:off x="3673940" y="3359015"/>
            <a:ext cx="4981073" cy="570640"/>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Font typeface="+mj-lt"/>
              <a:buNone/>
              <a:tabLst/>
              <a:defRPr sz="1800" kern="1200">
                <a:solidFill>
                  <a:schemeClr val="bg1"/>
                </a:solidFill>
                <a:latin typeface="+mn-lt"/>
                <a:ea typeface="+mn-ea"/>
                <a:cs typeface="+mn-cs"/>
              </a:defRPr>
            </a:lvl1pPr>
            <a:lvl2pPr marL="4763" indent="0" algn="l" defTabSz="685800" rtl="0" eaLnBrk="1" latinLnBrk="0" hangingPunct="1">
              <a:lnSpc>
                <a:spcPct val="90000"/>
              </a:lnSpc>
              <a:spcBef>
                <a:spcPts val="375"/>
              </a:spcBef>
              <a:buFont typeface="+mj-lt"/>
              <a:buNone/>
              <a:tabLst/>
              <a:defRPr sz="1400" kern="1200">
                <a:solidFill>
                  <a:schemeClr val="bg1"/>
                </a:solidFill>
                <a:latin typeface="+mn-lt"/>
                <a:ea typeface="+mn-ea"/>
                <a:cs typeface="+mn-cs"/>
              </a:defRPr>
            </a:lvl2pPr>
            <a:lvl3pPr marL="4763" indent="0" algn="l" defTabSz="685800" rtl="0" eaLnBrk="1" latinLnBrk="0" hangingPunct="1">
              <a:lnSpc>
                <a:spcPct val="90000"/>
              </a:lnSpc>
              <a:spcBef>
                <a:spcPts val="375"/>
              </a:spcBef>
              <a:buFont typeface="+mj-lt"/>
              <a:buNone/>
              <a:tabLst/>
              <a:defRPr sz="1200" kern="1200">
                <a:solidFill>
                  <a:schemeClr val="bg1"/>
                </a:solidFill>
                <a:latin typeface="+mn-lt"/>
                <a:ea typeface="+mn-ea"/>
                <a:cs typeface="+mn-cs"/>
              </a:defRPr>
            </a:lvl3pPr>
            <a:lvl4pPr marL="4763" indent="0" algn="l" defTabSz="685800" rtl="0" eaLnBrk="1" latinLnBrk="0" hangingPunct="1">
              <a:lnSpc>
                <a:spcPct val="90000"/>
              </a:lnSpc>
              <a:spcBef>
                <a:spcPts val="375"/>
              </a:spcBef>
              <a:buFont typeface="+mj-lt"/>
              <a:buNone/>
              <a:tabLst/>
              <a:defRPr sz="1100" kern="1200">
                <a:solidFill>
                  <a:schemeClr val="bg1"/>
                </a:solidFill>
                <a:latin typeface="+mn-lt"/>
                <a:ea typeface="+mn-ea"/>
                <a:cs typeface="+mn-cs"/>
              </a:defRPr>
            </a:lvl4pPr>
            <a:lvl5pPr marL="4763" indent="0" algn="l" defTabSz="685800" rtl="0" eaLnBrk="1" latinLnBrk="0" hangingPunct="1">
              <a:lnSpc>
                <a:spcPct val="90000"/>
              </a:lnSpc>
              <a:spcBef>
                <a:spcPts val="375"/>
              </a:spcBef>
              <a:buFont typeface="+mj-lt"/>
              <a:buNone/>
              <a:tabLst/>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solidFill>
                  <a:schemeClr val="accent4"/>
                </a:solidFill>
              </a:rPr>
              <a:t>Title:</a:t>
            </a:r>
            <a:r>
              <a:rPr lang="en-US" sz="1400" dirty="0"/>
              <a:t> Statistical Programmer II </a:t>
            </a:r>
          </a:p>
          <a:p>
            <a:r>
              <a:rPr lang="en-US" sz="1400" dirty="0">
                <a:solidFill>
                  <a:schemeClr val="accent4"/>
                </a:solidFill>
              </a:rPr>
              <a:t>Organization:</a:t>
            </a:r>
            <a:r>
              <a:rPr lang="en-US" sz="1400" dirty="0"/>
              <a:t> </a:t>
            </a:r>
            <a:r>
              <a:rPr lang="en-US" sz="1400" dirty="0" err="1"/>
              <a:t>BeiGene</a:t>
            </a:r>
            <a:endParaRPr lang="en-US" sz="1400" dirty="0"/>
          </a:p>
          <a:p>
            <a:endParaRPr lang="en-US" sz="1400" dirty="0"/>
          </a:p>
        </p:txBody>
      </p:sp>
      <p:sp>
        <p:nvSpPr>
          <p:cNvPr id="13" name="Content Placeholder 2">
            <a:extLst>
              <a:ext uri="{FF2B5EF4-FFF2-40B4-BE49-F238E27FC236}">
                <a16:creationId xmlns:a16="http://schemas.microsoft.com/office/drawing/2014/main" id="{8AE7BD2C-8F26-4ED8-B198-6E2F12D0F105}"/>
              </a:ext>
            </a:extLst>
          </p:cNvPr>
          <p:cNvSpPr txBox="1">
            <a:spLocks/>
          </p:cNvSpPr>
          <p:nvPr/>
        </p:nvSpPr>
        <p:spPr>
          <a:xfrm>
            <a:off x="3679703" y="3999552"/>
            <a:ext cx="4981073" cy="931214"/>
          </a:xfrm>
          <a:prstGeom prst="rect">
            <a:avLst/>
          </a:prstGeom>
        </p:spPr>
        <p:txBody>
          <a:bodyPr vert="horz" lIns="0" tIns="0" rIns="0" bIns="0" rtlCol="0">
            <a:normAutofit fontScale="85000" lnSpcReduction="20000"/>
          </a:bodyPr>
          <a:lstStyle>
            <a:lvl1pPr marL="0" indent="0" algn="l" defTabSz="685800" rtl="0" eaLnBrk="1" latinLnBrk="0" hangingPunct="1">
              <a:lnSpc>
                <a:spcPct val="90000"/>
              </a:lnSpc>
              <a:spcBef>
                <a:spcPts val="750"/>
              </a:spcBef>
              <a:buFont typeface="+mj-lt"/>
              <a:buNone/>
              <a:tabLst/>
              <a:defRPr sz="1800" kern="1200">
                <a:solidFill>
                  <a:schemeClr val="bg1"/>
                </a:solidFill>
                <a:latin typeface="+mn-lt"/>
                <a:ea typeface="+mn-ea"/>
                <a:cs typeface="+mn-cs"/>
              </a:defRPr>
            </a:lvl1pPr>
            <a:lvl2pPr marL="4763" indent="0" algn="l" defTabSz="685800" rtl="0" eaLnBrk="1" latinLnBrk="0" hangingPunct="1">
              <a:lnSpc>
                <a:spcPct val="90000"/>
              </a:lnSpc>
              <a:spcBef>
                <a:spcPts val="375"/>
              </a:spcBef>
              <a:buFont typeface="+mj-lt"/>
              <a:buNone/>
              <a:tabLst/>
              <a:defRPr sz="1400" kern="1200">
                <a:solidFill>
                  <a:schemeClr val="bg1"/>
                </a:solidFill>
                <a:latin typeface="+mn-lt"/>
                <a:ea typeface="+mn-ea"/>
                <a:cs typeface="+mn-cs"/>
              </a:defRPr>
            </a:lvl2pPr>
            <a:lvl3pPr marL="4763" indent="0" algn="l" defTabSz="685800" rtl="0" eaLnBrk="1" latinLnBrk="0" hangingPunct="1">
              <a:lnSpc>
                <a:spcPct val="90000"/>
              </a:lnSpc>
              <a:spcBef>
                <a:spcPts val="375"/>
              </a:spcBef>
              <a:buFont typeface="+mj-lt"/>
              <a:buNone/>
              <a:tabLst/>
              <a:defRPr sz="1200" kern="1200">
                <a:solidFill>
                  <a:schemeClr val="bg1"/>
                </a:solidFill>
                <a:latin typeface="+mn-lt"/>
                <a:ea typeface="+mn-ea"/>
                <a:cs typeface="+mn-cs"/>
              </a:defRPr>
            </a:lvl3pPr>
            <a:lvl4pPr marL="4763" indent="0" algn="l" defTabSz="685800" rtl="0" eaLnBrk="1" latinLnBrk="0" hangingPunct="1">
              <a:lnSpc>
                <a:spcPct val="90000"/>
              </a:lnSpc>
              <a:spcBef>
                <a:spcPts val="375"/>
              </a:spcBef>
              <a:buFont typeface="+mj-lt"/>
              <a:buNone/>
              <a:tabLst/>
              <a:defRPr sz="1100" kern="1200">
                <a:solidFill>
                  <a:schemeClr val="bg1"/>
                </a:solidFill>
                <a:latin typeface="+mn-lt"/>
                <a:ea typeface="+mn-ea"/>
                <a:cs typeface="+mn-cs"/>
              </a:defRPr>
            </a:lvl4pPr>
            <a:lvl5pPr marL="4763" indent="0" algn="l" defTabSz="685800" rtl="0" eaLnBrk="1" latinLnBrk="0" hangingPunct="1">
              <a:lnSpc>
                <a:spcPct val="90000"/>
              </a:lnSpc>
              <a:spcBef>
                <a:spcPts val="375"/>
              </a:spcBef>
              <a:buFont typeface="+mj-lt"/>
              <a:buNone/>
              <a:tabLst/>
              <a:defRPr sz="11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t>Lin Liu, currently a Statistical Programmer II at </a:t>
            </a:r>
            <a:r>
              <a:rPr lang="en-US" sz="1200" dirty="0" err="1"/>
              <a:t>BeiGene</a:t>
            </a:r>
            <a:r>
              <a:rPr lang="en-US" sz="1200" dirty="0"/>
              <a:t>, focuses on both local and global clinical trials in different areas, such as oncology. </a:t>
            </a:r>
          </a:p>
          <a:p>
            <a:r>
              <a:rPr lang="en-US" sz="1200" dirty="0"/>
              <a:t>She actively applies CDISC standards in PK/ADA analysis to support in-house studies and promote standard process with cross functions. </a:t>
            </a:r>
          </a:p>
          <a:p>
            <a:r>
              <a:rPr lang="en-US" sz="1200" dirty="0"/>
              <a:t>Lin holds a Bachelor's degree in Chinese Medicine from Nanjing University of Chinese Medicine and Master's degree in Biostatistics from China Pharmaceutical University.</a:t>
            </a:r>
          </a:p>
        </p:txBody>
      </p:sp>
      <p:pic>
        <p:nvPicPr>
          <p:cNvPr id="4" name="图片 3">
            <a:extLst>
              <a:ext uri="{FF2B5EF4-FFF2-40B4-BE49-F238E27FC236}">
                <a16:creationId xmlns:a16="http://schemas.microsoft.com/office/drawing/2014/main" id="{4BE9310D-7787-E502-3B43-164AA07FF6E2}"/>
              </a:ext>
            </a:extLst>
          </p:cNvPr>
          <p:cNvPicPr>
            <a:picLocks noChangeAspect="1"/>
          </p:cNvPicPr>
          <p:nvPr/>
        </p:nvPicPr>
        <p:blipFill rotWithShape="1">
          <a:blip r:embed="rId4"/>
          <a:srcRect l="7020" t="2799" r="-2533" b="32965"/>
          <a:stretch/>
        </p:blipFill>
        <p:spPr>
          <a:xfrm>
            <a:off x="926549" y="305378"/>
            <a:ext cx="2313686" cy="2330869"/>
          </a:xfrm>
          <a:prstGeom prst="rect">
            <a:avLst/>
          </a:prstGeom>
        </p:spPr>
      </p:pic>
      <p:pic>
        <p:nvPicPr>
          <p:cNvPr id="9" name="图片 8" descr="穿白色衣服的人&#10;&#10;描述已自动生成">
            <a:extLst>
              <a:ext uri="{FF2B5EF4-FFF2-40B4-BE49-F238E27FC236}">
                <a16:creationId xmlns:a16="http://schemas.microsoft.com/office/drawing/2014/main" id="{A254DAF3-5929-D44B-6906-53032646D936}"/>
              </a:ext>
            </a:extLst>
          </p:cNvPr>
          <p:cNvPicPr>
            <a:picLocks noChangeAspect="1"/>
          </p:cNvPicPr>
          <p:nvPr/>
        </p:nvPicPr>
        <p:blipFill rotWithShape="1">
          <a:blip r:embed="rId5"/>
          <a:srcRect l="9904" r="7234" b="11404"/>
          <a:stretch/>
        </p:blipFill>
        <p:spPr>
          <a:xfrm>
            <a:off x="926549" y="2702765"/>
            <a:ext cx="2251660" cy="2407483"/>
          </a:xfrm>
          <a:prstGeom prst="rect">
            <a:avLst/>
          </a:prstGeom>
        </p:spPr>
      </p:pic>
    </p:spTree>
    <p:extLst>
      <p:ext uri="{BB962C8B-B14F-4D97-AF65-F5344CB8AC3E}">
        <p14:creationId xmlns:p14="http://schemas.microsoft.com/office/powerpoint/2010/main" val="907476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3CB-17C5-EB4A-9295-BD64097E7816}"/>
              </a:ext>
            </a:extLst>
          </p:cNvPr>
          <p:cNvSpPr>
            <a:spLocks noGrp="1"/>
          </p:cNvSpPr>
          <p:nvPr>
            <p:ph type="title"/>
          </p:nvPr>
        </p:nvSpPr>
        <p:spPr/>
        <p:txBody>
          <a:bodyPr/>
          <a:lstStyle/>
          <a:p>
            <a:r>
              <a:rPr lang="en-US" dirty="0"/>
              <a:t>Typical Variables in ADPPK</a:t>
            </a:r>
          </a:p>
        </p:txBody>
      </p:sp>
      <p:sp>
        <p:nvSpPr>
          <p:cNvPr id="5" name="Content Placeholder 4">
            <a:extLst>
              <a:ext uri="{FF2B5EF4-FFF2-40B4-BE49-F238E27FC236}">
                <a16:creationId xmlns:a16="http://schemas.microsoft.com/office/drawing/2014/main" id="{BAD3EFEA-8C53-6F7E-A12F-32A6798A2E6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75723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51F8-E6F9-F648-82C4-5AAF80E3CC0B}"/>
              </a:ext>
            </a:extLst>
          </p:cNvPr>
          <p:cNvSpPr>
            <a:spLocks noGrp="1"/>
          </p:cNvSpPr>
          <p:nvPr>
            <p:ph type="title"/>
          </p:nvPr>
        </p:nvSpPr>
        <p:spPr/>
        <p:txBody>
          <a:bodyPr>
            <a:normAutofit/>
          </a:bodyPr>
          <a:lstStyle/>
          <a:p>
            <a:r>
              <a:rPr lang="en-US" altLang="zh-CN"/>
              <a:t>PART 1: NONMEM</a:t>
            </a:r>
            <a:r>
              <a:rPr lang="en-US" altLang="zh-CN" baseline="30000"/>
              <a:t>®</a:t>
            </a:r>
            <a:r>
              <a:rPr lang="en-US" altLang="zh-CN"/>
              <a:t> Specific Variables</a:t>
            </a:r>
            <a:endParaRPr lang="en-US"/>
          </a:p>
        </p:txBody>
      </p:sp>
      <p:sp>
        <p:nvSpPr>
          <p:cNvPr id="3" name="Content Placeholder 2">
            <a:extLst>
              <a:ext uri="{FF2B5EF4-FFF2-40B4-BE49-F238E27FC236}">
                <a16:creationId xmlns:a16="http://schemas.microsoft.com/office/drawing/2014/main" id="{6681E3BF-4006-9649-8616-F415AB364D40}"/>
              </a:ext>
            </a:extLst>
          </p:cNvPr>
          <p:cNvSpPr>
            <a:spLocks noGrp="1"/>
          </p:cNvSpPr>
          <p:nvPr>
            <p:ph sz="half" idx="1"/>
          </p:nvPr>
        </p:nvSpPr>
        <p:spPr>
          <a:xfrm>
            <a:off x="752474" y="944995"/>
            <a:ext cx="7934326" cy="3822268"/>
          </a:xfrm>
        </p:spPr>
        <p:txBody>
          <a:bodyPr>
            <a:normAutofit fontScale="92500" lnSpcReduction="10000"/>
          </a:bodyPr>
          <a:lstStyle/>
          <a:p>
            <a:r>
              <a:rPr lang="en-US"/>
              <a:t>C &lt;Comment&gt;</a:t>
            </a:r>
          </a:p>
          <a:p>
            <a:pPr lvl="1"/>
            <a:r>
              <a:rPr lang="en-US"/>
              <a:t>Flag for NONMEM to exclude record</a:t>
            </a:r>
            <a:r>
              <a:rPr lang="en-US" altLang="zh-CN"/>
              <a:t>s</a:t>
            </a:r>
            <a:r>
              <a:rPr lang="en-US"/>
              <a:t> from the dataset.</a:t>
            </a:r>
          </a:p>
          <a:p>
            <a:r>
              <a:rPr lang="en-US"/>
              <a:t>EVID &lt;Event ID&gt;</a:t>
            </a:r>
          </a:p>
          <a:p>
            <a:pPr lvl="1"/>
            <a:r>
              <a:rPr lang="en-US"/>
              <a:t>EVID=1 is Dosing Event, EVID=0 is observation.</a:t>
            </a:r>
          </a:p>
          <a:p>
            <a:pPr lvl="1"/>
            <a:r>
              <a:rPr lang="en-US"/>
              <a:t>It can be expanded to other numbers as defined in the dataset specs.</a:t>
            </a:r>
          </a:p>
          <a:p>
            <a:r>
              <a:rPr lang="en-US" altLang="zh-CN"/>
              <a:t>DV&lt;Dependent Variable Result&gt;</a:t>
            </a:r>
          </a:p>
          <a:p>
            <a:pPr lvl="1"/>
            <a:r>
              <a:rPr lang="en-US" altLang="zh-CN"/>
              <a:t>Derived for EVID=0. </a:t>
            </a:r>
          </a:p>
          <a:p>
            <a:pPr lvl="1"/>
            <a:r>
              <a:rPr lang="en-US" sz="1400"/>
              <a:t>Numeric result of observation events. This is a copy of AVAL.</a:t>
            </a:r>
            <a:endParaRPr lang="en-US"/>
          </a:p>
          <a:p>
            <a:r>
              <a:rPr lang="en-US"/>
              <a:t>CMT &lt;Compartment&gt;</a:t>
            </a:r>
          </a:p>
          <a:p>
            <a:pPr lvl="1"/>
            <a:r>
              <a:rPr lang="en-US"/>
              <a:t>Derived based on the specifications from modeler.</a:t>
            </a:r>
          </a:p>
          <a:p>
            <a:pPr marL="171450" lvl="1">
              <a:spcBef>
                <a:spcPts val="750"/>
              </a:spcBef>
            </a:pPr>
            <a:r>
              <a:rPr lang="en-US" sz="1800"/>
              <a:t>DVID/DVIDN &lt;Dependent Variable Name/(N)&gt;</a:t>
            </a:r>
          </a:p>
          <a:p>
            <a:pPr lvl="1">
              <a:lnSpc>
                <a:spcPct val="100000"/>
              </a:lnSpc>
            </a:pPr>
            <a:r>
              <a:rPr lang="en-US"/>
              <a:t>Flag indicates what is in the DV column.</a:t>
            </a:r>
          </a:p>
          <a:p>
            <a:pPr lvl="1">
              <a:lnSpc>
                <a:spcPct val="100000"/>
              </a:lnSpc>
            </a:pPr>
            <a:r>
              <a:rPr lang="en-US"/>
              <a:t>Analyte name/other measurements (e.g., PC.PCTEST for PK, ADLB for labs).</a:t>
            </a:r>
            <a:endParaRPr lang="en-US" sz="1400"/>
          </a:p>
          <a:p>
            <a:r>
              <a:rPr lang="en-US"/>
              <a:t>MDV &lt;Missing Dependent Variable Result&gt;</a:t>
            </a:r>
          </a:p>
          <a:p>
            <a:pPr lvl="1">
              <a:lnSpc>
                <a:spcPct val="100000"/>
              </a:lnSpc>
            </a:pPr>
            <a:r>
              <a:rPr lang="en-US"/>
              <a:t>Set to 1 when EVID=1 or DV is missing for EVID=0; else set to 0. </a:t>
            </a:r>
          </a:p>
          <a:p>
            <a:pPr lvl="1"/>
            <a:endParaRPr lang="en-US"/>
          </a:p>
        </p:txBody>
      </p:sp>
      <p:sp>
        <p:nvSpPr>
          <p:cNvPr id="6" name="Slide Number Placeholder 5">
            <a:extLst>
              <a:ext uri="{FF2B5EF4-FFF2-40B4-BE49-F238E27FC236}">
                <a16:creationId xmlns:a16="http://schemas.microsoft.com/office/drawing/2014/main" id="{22DC167F-4742-0E4B-8560-34ECF606D1EB}"/>
              </a:ext>
            </a:extLst>
          </p:cNvPr>
          <p:cNvSpPr>
            <a:spLocks noGrp="1"/>
          </p:cNvSpPr>
          <p:nvPr>
            <p:ph type="sldNum" sz="quarter" idx="12"/>
          </p:nvPr>
        </p:nvSpPr>
        <p:spPr/>
        <p:txBody>
          <a:bodyPr/>
          <a:lstStyle/>
          <a:p>
            <a:fld id="{EB4FF9C4-EEBF-D24D-8A4E-C0B9CCE3F975}" type="slidenum">
              <a:rPr lang="en-US" smtClean="0"/>
              <a:pPr/>
              <a:t>21</a:t>
            </a:fld>
            <a:endParaRPr lang="en-US"/>
          </a:p>
        </p:txBody>
      </p:sp>
      <p:sp>
        <p:nvSpPr>
          <p:cNvPr id="7"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a:t>CDISC 2024 China Interchange | #ClearDataClearImpact</a:t>
            </a:r>
          </a:p>
        </p:txBody>
      </p:sp>
      <p:sp>
        <p:nvSpPr>
          <p:cNvPr id="10" name="标注: 线形(带边框和强调线) 9">
            <a:extLst>
              <a:ext uri="{FF2B5EF4-FFF2-40B4-BE49-F238E27FC236}">
                <a16:creationId xmlns:a16="http://schemas.microsoft.com/office/drawing/2014/main" id="{B1F85527-C2E0-F9F7-EBF4-5C7433BE9FD0}"/>
              </a:ext>
            </a:extLst>
          </p:cNvPr>
          <p:cNvSpPr/>
          <p:nvPr/>
        </p:nvSpPr>
        <p:spPr>
          <a:xfrm>
            <a:off x="6278912" y="2141687"/>
            <a:ext cx="2767630" cy="1619395"/>
          </a:xfrm>
          <a:prstGeom prst="accentBorderCallout1">
            <a:avLst>
              <a:gd name="adj1" fmla="val 53884"/>
              <a:gd name="adj2" fmla="val -6202"/>
              <a:gd name="adj3" fmla="val 59932"/>
              <a:gd name="adj4" fmla="val -48386"/>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Assigned as 1 for EVID=1, other integers for EVID=0 (e.g., 2 for PK observation).</a:t>
            </a:r>
          </a:p>
          <a:p>
            <a:endParaRPr lang="en-US" sz="900" b="1" dirty="0">
              <a:solidFill>
                <a:schemeClr val="tx1"/>
              </a:solidFill>
            </a:endParaRPr>
          </a:p>
          <a:p>
            <a:r>
              <a:rPr lang="en-US" sz="900" b="1" i="1" dirty="0">
                <a:solidFill>
                  <a:schemeClr val="tx1"/>
                </a:solidFill>
              </a:rPr>
              <a:t>For infusion,</a:t>
            </a:r>
          </a:p>
          <a:p>
            <a:r>
              <a:rPr lang="en-US" sz="900" dirty="0">
                <a:solidFill>
                  <a:schemeClr val="tx1"/>
                </a:solidFill>
              </a:rPr>
              <a:t>-Dose event, set to 1</a:t>
            </a:r>
          </a:p>
          <a:p>
            <a:r>
              <a:rPr lang="en-US" sz="900" dirty="0">
                <a:solidFill>
                  <a:schemeClr val="tx1"/>
                </a:solidFill>
              </a:rPr>
              <a:t>-Sampling event (parent), set to 1</a:t>
            </a:r>
          </a:p>
          <a:p>
            <a:r>
              <a:rPr lang="en-US" sz="900" dirty="0">
                <a:solidFill>
                  <a:schemeClr val="tx1"/>
                </a:solidFill>
              </a:rPr>
              <a:t>-Sampling event (metabolic, if exist), set to 2</a:t>
            </a:r>
          </a:p>
          <a:p>
            <a:r>
              <a:rPr lang="en-US" sz="900" b="1" i="1" dirty="0">
                <a:solidFill>
                  <a:schemeClr val="tx1"/>
                </a:solidFill>
              </a:rPr>
              <a:t>For extravascular (oral, SC etc.),</a:t>
            </a:r>
          </a:p>
          <a:p>
            <a:r>
              <a:rPr lang="en-US" sz="900" dirty="0">
                <a:solidFill>
                  <a:schemeClr val="tx1"/>
                </a:solidFill>
              </a:rPr>
              <a:t>-Dose event, set to 1</a:t>
            </a:r>
          </a:p>
          <a:p>
            <a:r>
              <a:rPr lang="en-US" sz="900" dirty="0">
                <a:solidFill>
                  <a:schemeClr val="tx1"/>
                </a:solidFill>
              </a:rPr>
              <a:t>-Sampling event (parent), set to 2</a:t>
            </a:r>
          </a:p>
          <a:p>
            <a:r>
              <a:rPr lang="en-US" sz="900" dirty="0">
                <a:solidFill>
                  <a:schemeClr val="tx1"/>
                </a:solidFill>
              </a:rPr>
              <a:t>-Sampling event (metabolic, if exist), set to 3</a:t>
            </a:r>
          </a:p>
        </p:txBody>
      </p:sp>
    </p:spTree>
    <p:extLst>
      <p:ext uri="{BB962C8B-B14F-4D97-AF65-F5344CB8AC3E}">
        <p14:creationId xmlns:p14="http://schemas.microsoft.com/office/powerpoint/2010/main" val="400228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9C04F643-4C4F-1A5A-4B3C-64D161F5DDE3}"/>
              </a:ext>
            </a:extLst>
          </p:cNvPr>
          <p:cNvSpPr txBox="1"/>
          <p:nvPr/>
        </p:nvSpPr>
        <p:spPr>
          <a:xfrm>
            <a:off x="537472" y="2776541"/>
            <a:ext cx="8515786" cy="1692000"/>
          </a:xfrm>
          <a:prstGeom prst="rect">
            <a:avLst/>
          </a:prstGeom>
          <a:solidFill>
            <a:srgbClr val="D9F0FA"/>
          </a:solidFill>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a:p>
        </p:txBody>
      </p:sp>
      <p:sp>
        <p:nvSpPr>
          <p:cNvPr id="2" name="Title 1">
            <a:extLst>
              <a:ext uri="{FF2B5EF4-FFF2-40B4-BE49-F238E27FC236}">
                <a16:creationId xmlns:a16="http://schemas.microsoft.com/office/drawing/2014/main" id="{A22D51F8-E6F9-F648-82C4-5AAF80E3CC0B}"/>
              </a:ext>
            </a:extLst>
          </p:cNvPr>
          <p:cNvSpPr>
            <a:spLocks noGrp="1"/>
          </p:cNvSpPr>
          <p:nvPr>
            <p:ph type="title"/>
          </p:nvPr>
        </p:nvSpPr>
        <p:spPr/>
        <p:txBody>
          <a:bodyPr>
            <a:normAutofit/>
          </a:bodyPr>
          <a:lstStyle/>
          <a:p>
            <a:r>
              <a:rPr lang="en-US" altLang="zh-CN"/>
              <a:t>PART 1: NONMEM</a:t>
            </a:r>
            <a:r>
              <a:rPr lang="en-US" altLang="zh-CN" baseline="30000"/>
              <a:t>®</a:t>
            </a:r>
            <a:r>
              <a:rPr lang="en-US" altLang="zh-CN"/>
              <a:t> Specific Variables</a:t>
            </a:r>
            <a:endParaRPr lang="en-US"/>
          </a:p>
        </p:txBody>
      </p:sp>
      <p:sp>
        <p:nvSpPr>
          <p:cNvPr id="3" name="Content Placeholder 2">
            <a:extLst>
              <a:ext uri="{FF2B5EF4-FFF2-40B4-BE49-F238E27FC236}">
                <a16:creationId xmlns:a16="http://schemas.microsoft.com/office/drawing/2014/main" id="{6681E3BF-4006-9649-8616-F415AB364D40}"/>
              </a:ext>
            </a:extLst>
          </p:cNvPr>
          <p:cNvSpPr>
            <a:spLocks noGrp="1"/>
          </p:cNvSpPr>
          <p:nvPr>
            <p:ph sz="half" idx="1"/>
          </p:nvPr>
        </p:nvSpPr>
        <p:spPr>
          <a:xfrm>
            <a:off x="752474" y="944995"/>
            <a:ext cx="8300784" cy="1828086"/>
          </a:xfrm>
        </p:spPr>
        <p:txBody>
          <a:bodyPr>
            <a:normAutofit/>
          </a:bodyPr>
          <a:lstStyle/>
          <a:p>
            <a:r>
              <a:rPr lang="en-US"/>
              <a:t>II &lt;Dosing Interval&gt;</a:t>
            </a:r>
          </a:p>
          <a:p>
            <a:pPr lvl="1"/>
            <a:r>
              <a:rPr lang="en-US"/>
              <a:t>Not recommended to use for infusion. For infusion, set to ".".</a:t>
            </a:r>
          </a:p>
          <a:p>
            <a:pPr lvl="1"/>
            <a:r>
              <a:rPr lang="en-US"/>
              <a:t>Describes the dosing frequency for multiple doses, e.g., 24 for QD, 12 for BID, etc., if time unit is hours.</a:t>
            </a:r>
          </a:p>
          <a:p>
            <a:r>
              <a:rPr lang="en-US"/>
              <a:t>ADDL &lt;Number Of Additional Doses&gt;</a:t>
            </a:r>
          </a:p>
          <a:p>
            <a:pPr lvl="1"/>
            <a:r>
              <a:rPr lang="en-US"/>
              <a:t>Not recommended to use for infusion. For infusion, set to ".".</a:t>
            </a:r>
          </a:p>
          <a:p>
            <a:pPr lvl="1"/>
            <a:r>
              <a:rPr lang="en-US"/>
              <a:t>Number of additional doses like the current dosing event until the next captured dose.</a:t>
            </a:r>
          </a:p>
        </p:txBody>
      </p:sp>
      <p:sp>
        <p:nvSpPr>
          <p:cNvPr id="6" name="Slide Number Placeholder 5">
            <a:extLst>
              <a:ext uri="{FF2B5EF4-FFF2-40B4-BE49-F238E27FC236}">
                <a16:creationId xmlns:a16="http://schemas.microsoft.com/office/drawing/2014/main" id="{22DC167F-4742-0E4B-8560-34ECF606D1EB}"/>
              </a:ext>
            </a:extLst>
          </p:cNvPr>
          <p:cNvSpPr>
            <a:spLocks noGrp="1"/>
          </p:cNvSpPr>
          <p:nvPr>
            <p:ph type="sldNum" sz="quarter" idx="12"/>
          </p:nvPr>
        </p:nvSpPr>
        <p:spPr/>
        <p:txBody>
          <a:bodyPr/>
          <a:lstStyle/>
          <a:p>
            <a:fld id="{EB4FF9C4-EEBF-D24D-8A4E-C0B9CCE3F975}" type="slidenum">
              <a:rPr lang="en-US" smtClean="0"/>
              <a:pPr/>
              <a:t>22</a:t>
            </a:fld>
            <a:endParaRPr lang="en-US"/>
          </a:p>
        </p:txBody>
      </p:sp>
      <p:sp>
        <p:nvSpPr>
          <p:cNvPr id="7"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a:t>CDISC 2024 China Interchange | #ClearDataClearImpact</a:t>
            </a:r>
          </a:p>
        </p:txBody>
      </p:sp>
      <p:grpSp>
        <p:nvGrpSpPr>
          <p:cNvPr id="4" name="组合 3">
            <a:extLst>
              <a:ext uri="{FF2B5EF4-FFF2-40B4-BE49-F238E27FC236}">
                <a16:creationId xmlns:a16="http://schemas.microsoft.com/office/drawing/2014/main" id="{355DF0F2-6425-5056-47C4-5AB99C8BB9FE}"/>
              </a:ext>
            </a:extLst>
          </p:cNvPr>
          <p:cNvGrpSpPr/>
          <p:nvPr/>
        </p:nvGrpSpPr>
        <p:grpSpPr>
          <a:xfrm>
            <a:off x="452741" y="2856129"/>
            <a:ext cx="8153787" cy="1516313"/>
            <a:chOff x="452741" y="2856129"/>
            <a:chExt cx="8153787" cy="1516313"/>
          </a:xfrm>
        </p:grpSpPr>
        <p:sp>
          <p:nvSpPr>
            <p:cNvPr id="5" name="文本框 4">
              <a:extLst>
                <a:ext uri="{FF2B5EF4-FFF2-40B4-BE49-F238E27FC236}">
                  <a16:creationId xmlns:a16="http://schemas.microsoft.com/office/drawing/2014/main" id="{C2062091-F395-A9BC-A8B0-2942B2A5CA4E}"/>
                </a:ext>
              </a:extLst>
            </p:cNvPr>
            <p:cNvSpPr txBox="1"/>
            <p:nvPr/>
          </p:nvSpPr>
          <p:spPr>
            <a:xfrm>
              <a:off x="452741" y="2856129"/>
              <a:ext cx="4119259" cy="1516313"/>
            </a:xfrm>
            <a:prstGeom prst="rect">
              <a:avLst/>
            </a:prstGeom>
            <a:noFill/>
          </p:spPr>
          <p:txBody>
            <a:bodyPr wrap="square">
              <a:spAutoFit/>
            </a:bodyPr>
            <a:lstStyle/>
            <a:p>
              <a:pPr marL="628650" lvl="1" indent="-285750" defTabSz="685800">
                <a:lnSpc>
                  <a:spcPct val="90000"/>
                </a:lnSpc>
                <a:spcBef>
                  <a:spcPts val="375"/>
                </a:spcBef>
                <a:buFont typeface="Wingdings" panose="05000000000000000000" pitchFamily="2" charset="2"/>
                <a:buChar char="Ø"/>
              </a:pPr>
              <a:r>
                <a:rPr lang="en-US" sz="1100" b="1" i="1"/>
                <a:t>Example a</a:t>
              </a:r>
              <a:r>
                <a:rPr lang="en-US" sz="1100" i="1"/>
                <a:t>: if a patient takes the same dose from Day 1 to Day 10 </a:t>
              </a:r>
              <a:r>
                <a:rPr lang="en-US" sz="1100" i="1">
                  <a:solidFill>
                    <a:srgbClr val="FF0000"/>
                  </a:solidFill>
                </a:rPr>
                <a:t>QD</a:t>
              </a:r>
              <a:r>
                <a:rPr lang="en-US" sz="1100" i="1"/>
                <a:t>, and only 1 record in EX. PK sampling is on Day 1 and Day 5. Then final records in ADPPK for EVID=1 should be: </a:t>
              </a:r>
            </a:p>
            <a:p>
              <a:pPr marL="971550" lvl="2" indent="-171450" defTabSz="685800">
                <a:lnSpc>
                  <a:spcPct val="90000"/>
                </a:lnSpc>
                <a:spcBef>
                  <a:spcPts val="375"/>
                </a:spcBef>
                <a:buFont typeface="Arial" panose="020B0604020202020204" pitchFamily="34" charset="0"/>
                <a:buChar char="•"/>
              </a:pPr>
              <a:r>
                <a:rPr lang="en-US" sz="1100" i="1"/>
                <a:t>1 record for Day 1 (ADDL=0)</a:t>
              </a:r>
            </a:p>
            <a:p>
              <a:pPr marL="971550" lvl="2" indent="-171450" defTabSz="685800">
                <a:lnSpc>
                  <a:spcPct val="90000"/>
                </a:lnSpc>
                <a:spcBef>
                  <a:spcPts val="375"/>
                </a:spcBef>
                <a:buFont typeface="Arial" panose="020B0604020202020204" pitchFamily="34" charset="0"/>
                <a:buChar char="•"/>
              </a:pPr>
              <a:r>
                <a:rPr lang="en-US" sz="1100" i="1"/>
                <a:t>1 record for Day 2-4 (ADDL=2)</a:t>
              </a:r>
            </a:p>
            <a:p>
              <a:pPr marL="971550" lvl="2" indent="-171450" defTabSz="685800">
                <a:lnSpc>
                  <a:spcPct val="90000"/>
                </a:lnSpc>
                <a:spcBef>
                  <a:spcPts val="375"/>
                </a:spcBef>
                <a:buFont typeface="Arial" panose="020B0604020202020204" pitchFamily="34" charset="0"/>
                <a:buChar char="•"/>
              </a:pPr>
              <a:r>
                <a:rPr lang="en-US" sz="1100" i="1"/>
                <a:t>1 record for Day 5 (ADDL=0)</a:t>
              </a:r>
            </a:p>
            <a:p>
              <a:pPr marL="971550" lvl="2" indent="-171450" defTabSz="685800">
                <a:lnSpc>
                  <a:spcPct val="90000"/>
                </a:lnSpc>
                <a:spcBef>
                  <a:spcPts val="375"/>
                </a:spcBef>
                <a:buFont typeface="Arial" panose="020B0604020202020204" pitchFamily="34" charset="0"/>
                <a:buChar char="•"/>
              </a:pPr>
              <a:r>
                <a:rPr lang="en-US" sz="1100" i="1"/>
                <a:t>1 record for Day 6-10 (ADDL=4)</a:t>
              </a:r>
            </a:p>
          </p:txBody>
        </p:sp>
        <p:sp>
          <p:nvSpPr>
            <p:cNvPr id="8" name="文本框 7">
              <a:extLst>
                <a:ext uri="{FF2B5EF4-FFF2-40B4-BE49-F238E27FC236}">
                  <a16:creationId xmlns:a16="http://schemas.microsoft.com/office/drawing/2014/main" id="{E288A6F6-25EB-E873-2A25-697726ACBF06}"/>
                </a:ext>
              </a:extLst>
            </p:cNvPr>
            <p:cNvSpPr txBox="1"/>
            <p:nvPr/>
          </p:nvSpPr>
          <p:spPr>
            <a:xfrm>
              <a:off x="4487270" y="2856129"/>
              <a:ext cx="4119258" cy="1516313"/>
            </a:xfrm>
            <a:prstGeom prst="rect">
              <a:avLst/>
            </a:prstGeom>
            <a:noFill/>
          </p:spPr>
          <p:txBody>
            <a:bodyPr wrap="square">
              <a:spAutoFit/>
            </a:bodyPr>
            <a:lstStyle/>
            <a:p>
              <a:pPr marL="628650" lvl="1" indent="-285750" defTabSz="685800">
                <a:lnSpc>
                  <a:spcPct val="90000"/>
                </a:lnSpc>
                <a:spcBef>
                  <a:spcPts val="375"/>
                </a:spcBef>
                <a:buFont typeface="Wingdings" panose="05000000000000000000" pitchFamily="2" charset="2"/>
                <a:buChar char="Ø"/>
              </a:pPr>
              <a:r>
                <a:rPr lang="en-US" sz="1100" b="1" i="1"/>
                <a:t>Example b</a:t>
              </a:r>
              <a:r>
                <a:rPr lang="en-US" sz="1100" i="1"/>
                <a:t>: if a patient takes the same dose from Day 1 to Day 10 </a:t>
              </a:r>
              <a:r>
                <a:rPr lang="en-US" sz="1100" i="1">
                  <a:solidFill>
                    <a:srgbClr val="FF0000"/>
                  </a:solidFill>
                </a:rPr>
                <a:t>BID</a:t>
              </a:r>
              <a:r>
                <a:rPr lang="en-US" sz="1100" i="1"/>
                <a:t>, and only 1 record in EX. PK sampling is on Day 1 and Day 5. Then final records in ADPPK for EVID=1 should be: </a:t>
              </a:r>
            </a:p>
            <a:p>
              <a:pPr marL="971550" lvl="2" indent="-171450" defTabSz="685800">
                <a:lnSpc>
                  <a:spcPct val="90000"/>
                </a:lnSpc>
                <a:spcBef>
                  <a:spcPts val="375"/>
                </a:spcBef>
                <a:buFont typeface="Arial" panose="020B0604020202020204" pitchFamily="34" charset="0"/>
                <a:buChar char="•"/>
              </a:pPr>
              <a:r>
                <a:rPr lang="en-US" sz="1100" i="1"/>
                <a:t>1 record for Day 1 (ADDL=1*2-1=1)</a:t>
              </a:r>
            </a:p>
            <a:p>
              <a:pPr marL="971550" lvl="2" indent="-171450" defTabSz="685800">
                <a:lnSpc>
                  <a:spcPct val="90000"/>
                </a:lnSpc>
                <a:spcBef>
                  <a:spcPts val="375"/>
                </a:spcBef>
                <a:buFont typeface="Arial" panose="020B0604020202020204" pitchFamily="34" charset="0"/>
                <a:buChar char="•"/>
              </a:pPr>
              <a:r>
                <a:rPr lang="en-US" sz="1100" i="1"/>
                <a:t>1 record for Day 2-4 (ADDL=3*2-1=5)</a:t>
              </a:r>
            </a:p>
            <a:p>
              <a:pPr marL="971550" lvl="2" indent="-171450" defTabSz="685800">
                <a:lnSpc>
                  <a:spcPct val="90000"/>
                </a:lnSpc>
                <a:spcBef>
                  <a:spcPts val="375"/>
                </a:spcBef>
                <a:buFont typeface="Arial" panose="020B0604020202020204" pitchFamily="34" charset="0"/>
                <a:buChar char="•"/>
              </a:pPr>
              <a:r>
                <a:rPr lang="en-US" sz="1100" i="1"/>
                <a:t>1 record for Day 5 (ADDL=1*2-1=1)</a:t>
              </a:r>
            </a:p>
            <a:p>
              <a:pPr marL="971550" lvl="2" indent="-171450" defTabSz="685800">
                <a:lnSpc>
                  <a:spcPct val="90000"/>
                </a:lnSpc>
                <a:spcBef>
                  <a:spcPts val="375"/>
                </a:spcBef>
                <a:buFont typeface="Arial" panose="020B0604020202020204" pitchFamily="34" charset="0"/>
                <a:buChar char="•"/>
              </a:pPr>
              <a:r>
                <a:rPr lang="en-US" sz="1100" i="1"/>
                <a:t>1 record for Day 6-10 (ADDL=5*2-1=9)</a:t>
              </a:r>
            </a:p>
          </p:txBody>
        </p:sp>
      </p:grpSp>
    </p:spTree>
    <p:extLst>
      <p:ext uri="{BB962C8B-B14F-4D97-AF65-F5344CB8AC3E}">
        <p14:creationId xmlns:p14="http://schemas.microsoft.com/office/powerpoint/2010/main" val="193164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51F8-E6F9-F648-82C4-5AAF80E3CC0B}"/>
              </a:ext>
            </a:extLst>
          </p:cNvPr>
          <p:cNvSpPr>
            <a:spLocks noGrp="1"/>
          </p:cNvSpPr>
          <p:nvPr>
            <p:ph type="title"/>
          </p:nvPr>
        </p:nvSpPr>
        <p:spPr/>
        <p:txBody>
          <a:bodyPr>
            <a:normAutofit/>
          </a:bodyPr>
          <a:lstStyle/>
          <a:p>
            <a:r>
              <a:rPr lang="en-US" altLang="zh-CN"/>
              <a:t>PART 2: TIME</a:t>
            </a:r>
            <a:r>
              <a:rPr lang="zh-CN" altLang="en-US"/>
              <a:t> </a:t>
            </a:r>
            <a:r>
              <a:rPr lang="en-US" altLang="zh-CN"/>
              <a:t>Related Variables </a:t>
            </a:r>
            <a:endParaRPr lang="en-US"/>
          </a:p>
        </p:txBody>
      </p:sp>
      <p:sp>
        <p:nvSpPr>
          <p:cNvPr id="3" name="Content Placeholder 2">
            <a:extLst>
              <a:ext uri="{FF2B5EF4-FFF2-40B4-BE49-F238E27FC236}">
                <a16:creationId xmlns:a16="http://schemas.microsoft.com/office/drawing/2014/main" id="{6681E3BF-4006-9649-8616-F415AB364D40}"/>
              </a:ext>
            </a:extLst>
          </p:cNvPr>
          <p:cNvSpPr>
            <a:spLocks noGrp="1"/>
          </p:cNvSpPr>
          <p:nvPr>
            <p:ph sz="half" idx="1"/>
          </p:nvPr>
        </p:nvSpPr>
        <p:spPr>
          <a:xfrm>
            <a:off x="800100" y="1111250"/>
            <a:ext cx="7722666" cy="3521473"/>
          </a:xfrm>
        </p:spPr>
        <p:txBody>
          <a:bodyPr>
            <a:normAutofit/>
          </a:bodyPr>
          <a:lstStyle/>
          <a:p>
            <a:r>
              <a:rPr lang="en-US"/>
              <a:t>UDTC &lt;Date and Time of the Event&gt;</a:t>
            </a:r>
          </a:p>
          <a:p>
            <a:pPr lvl="1"/>
            <a:r>
              <a:rPr lang="en-US" sz="1300"/>
              <a:t>UDTC is essential to derive variables of datetime. </a:t>
            </a:r>
          </a:p>
          <a:p>
            <a:pPr lvl="1"/>
            <a:r>
              <a:rPr lang="en-US" sz="1300"/>
              <a:t>UDTC is equal to &lt;PCDTC for PC records&gt;/&lt;EXSTDTC</a:t>
            </a:r>
            <a:r>
              <a:rPr lang="zh-CN" altLang="en-US" sz="1300"/>
              <a:t> </a:t>
            </a:r>
            <a:r>
              <a:rPr lang="en-US" altLang="zh-CN" sz="1300"/>
              <a:t>for dosing records&gt;/ &lt;LBDTC for PD records&gt;.</a:t>
            </a:r>
          </a:p>
          <a:p>
            <a:pPr lvl="1"/>
            <a:r>
              <a:rPr lang="en-US" sz="1300" b="1"/>
              <a:t>Imputations</a:t>
            </a:r>
            <a:r>
              <a:rPr lang="en-US" sz="1300"/>
              <a:t> should be avoided as much as possible, although may be required in cases where complete dosing history is not available. It is important to have CRFs that collect the required information. (</a:t>
            </a:r>
            <a:r>
              <a:rPr lang="en-US" sz="1300" i="1" u="sng"/>
              <a:t>CDISC ADPPK IG, Section 5 Handling Missing Values</a:t>
            </a:r>
            <a:r>
              <a:rPr lang="en-US" sz="1300"/>
              <a:t>)</a:t>
            </a:r>
          </a:p>
          <a:p>
            <a:pPr lvl="1"/>
            <a:endParaRPr lang="en-US"/>
          </a:p>
          <a:p>
            <a:pPr lvl="1"/>
            <a:endParaRPr lang="en-US"/>
          </a:p>
        </p:txBody>
      </p:sp>
      <p:sp>
        <p:nvSpPr>
          <p:cNvPr id="6" name="Slide Number Placeholder 5">
            <a:extLst>
              <a:ext uri="{FF2B5EF4-FFF2-40B4-BE49-F238E27FC236}">
                <a16:creationId xmlns:a16="http://schemas.microsoft.com/office/drawing/2014/main" id="{22DC167F-4742-0E4B-8560-34ECF606D1EB}"/>
              </a:ext>
            </a:extLst>
          </p:cNvPr>
          <p:cNvSpPr>
            <a:spLocks noGrp="1"/>
          </p:cNvSpPr>
          <p:nvPr>
            <p:ph type="sldNum" sz="quarter" idx="12"/>
          </p:nvPr>
        </p:nvSpPr>
        <p:spPr/>
        <p:txBody>
          <a:bodyPr/>
          <a:lstStyle/>
          <a:p>
            <a:fld id="{EB4FF9C4-EEBF-D24D-8A4E-C0B9CCE3F975}" type="slidenum">
              <a:rPr lang="en-US" smtClean="0"/>
              <a:pPr/>
              <a:t>23</a:t>
            </a:fld>
            <a:endParaRPr lang="en-US"/>
          </a:p>
        </p:txBody>
      </p:sp>
      <p:sp>
        <p:nvSpPr>
          <p:cNvPr id="7"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a:t>CDISC 2024 China Interchange | #ClearDataClearImpact</a:t>
            </a:r>
          </a:p>
        </p:txBody>
      </p:sp>
      <p:sp>
        <p:nvSpPr>
          <p:cNvPr id="5" name="文本框 4">
            <a:extLst>
              <a:ext uri="{FF2B5EF4-FFF2-40B4-BE49-F238E27FC236}">
                <a16:creationId xmlns:a16="http://schemas.microsoft.com/office/drawing/2014/main" id="{CA21F3A7-3838-C110-9036-43614EE8389D}"/>
              </a:ext>
            </a:extLst>
          </p:cNvPr>
          <p:cNvSpPr txBox="1"/>
          <p:nvPr/>
        </p:nvSpPr>
        <p:spPr>
          <a:xfrm>
            <a:off x="733335" y="2697927"/>
            <a:ext cx="5177042" cy="1954381"/>
          </a:xfrm>
          <a:prstGeom prst="rect">
            <a:avLst/>
          </a:prstGeom>
          <a:solidFill>
            <a:srgbClr val="D9F0FA"/>
          </a:solidFill>
        </p:spPr>
        <p:txBody>
          <a:bodyPr wrap="square">
            <a:spAutoFit/>
          </a:bodyPr>
          <a:lstStyle/>
          <a:p>
            <a:r>
              <a:rPr lang="en-US" sz="1100" b="1" i="1"/>
              <a:t>Example when the drug is taken orally, </a:t>
            </a:r>
            <a:r>
              <a:rPr lang="en-US" altLang="zh-CN" sz="1100" b="1" i="1"/>
              <a:t>impute the dosing time according to the following order</a:t>
            </a:r>
            <a:r>
              <a:rPr lang="en-US" sz="1100" b="1" i="1"/>
              <a:t>:</a:t>
            </a:r>
          </a:p>
          <a:p>
            <a:pPr marL="228600" indent="-228600">
              <a:buFont typeface="+mj-lt"/>
              <a:buAutoNum type="alphaLcParenR"/>
            </a:pPr>
            <a:r>
              <a:rPr lang="en-US" sz="1100" i="1"/>
              <a:t>Derived from "Study drug dose date and time of reference time point" field of "PK Sampling" page in the </a:t>
            </a:r>
            <a:r>
              <a:rPr lang="en-US" sz="1100" i="1" u="sng"/>
              <a:t>CRF firstly</a:t>
            </a:r>
            <a:r>
              <a:rPr lang="en-US" sz="1100" i="1"/>
              <a:t>. If this field is not collected, use "Date and time of last dose prior to pre-dose PK sample" field.</a:t>
            </a:r>
          </a:p>
          <a:p>
            <a:pPr marL="228600" indent="-228600">
              <a:buFont typeface="+mj-lt"/>
              <a:buAutoNum type="alphaLcParenR"/>
            </a:pPr>
            <a:r>
              <a:rPr lang="en-US" sz="1100" i="1" u="sng"/>
              <a:t>Use most recent non-missing </a:t>
            </a:r>
            <a:r>
              <a:rPr lang="en-US" sz="1100" i="1" u="sng" err="1"/>
              <a:t>postdose</a:t>
            </a:r>
            <a:r>
              <a:rPr lang="en-US" sz="1100" i="1" u="sng"/>
              <a:t> sampling time </a:t>
            </a:r>
            <a:r>
              <a:rPr lang="en-US" sz="1100" i="1"/>
              <a:t>within a dose interval to subtract the interval between sampling and drug administration to fill in. </a:t>
            </a:r>
          </a:p>
          <a:p>
            <a:pPr marL="228600" indent="-228600">
              <a:buFont typeface="+mj-lt"/>
              <a:buAutoNum type="alphaLcParenR"/>
            </a:pPr>
            <a:r>
              <a:rPr lang="en-US" sz="1100" i="1" u="sng"/>
              <a:t>If no </a:t>
            </a:r>
            <a:r>
              <a:rPr lang="en-US" sz="1100" i="1" u="sng" err="1"/>
              <a:t>postdose</a:t>
            </a:r>
            <a:r>
              <a:rPr lang="en-US" sz="1100" i="1" u="sng"/>
              <a:t> sampling is collected, use </a:t>
            </a:r>
            <a:r>
              <a:rPr lang="en-US" sz="1100" i="1" u="sng" err="1"/>
              <a:t>predose</a:t>
            </a:r>
            <a:r>
              <a:rPr lang="en-US" sz="1100" i="1" u="sng"/>
              <a:t> sampling time </a:t>
            </a:r>
            <a:r>
              <a:rPr lang="en-US" sz="1100" i="1"/>
              <a:t>to plus the interval between sampling and drug administration to fill in if the protocol specifies an interval between pk sampling and drug administration.</a:t>
            </a:r>
          </a:p>
          <a:p>
            <a:pPr marL="228600" indent="-228600">
              <a:buFont typeface="+mj-lt"/>
              <a:buAutoNum type="alphaLcParenR"/>
            </a:pPr>
            <a:r>
              <a:rPr lang="en-US" sz="1100" i="1"/>
              <a:t>If time is still missing, then assigned as </a:t>
            </a:r>
            <a:r>
              <a:rPr lang="en-US" sz="1100" i="1" u="sng"/>
              <a:t>the first dose time.</a:t>
            </a:r>
          </a:p>
        </p:txBody>
      </p:sp>
      <p:sp>
        <p:nvSpPr>
          <p:cNvPr id="10" name="文本框 9">
            <a:extLst>
              <a:ext uri="{FF2B5EF4-FFF2-40B4-BE49-F238E27FC236}">
                <a16:creationId xmlns:a16="http://schemas.microsoft.com/office/drawing/2014/main" id="{1AA44865-0E8A-6C47-6CFD-437587022D61}"/>
              </a:ext>
            </a:extLst>
          </p:cNvPr>
          <p:cNvSpPr txBox="1"/>
          <p:nvPr/>
        </p:nvSpPr>
        <p:spPr>
          <a:xfrm>
            <a:off x="5671928" y="3978237"/>
            <a:ext cx="3359272" cy="769441"/>
          </a:xfrm>
          <a:prstGeom prst="leftArrowCallout">
            <a:avLst>
              <a:gd name="adj1" fmla="val 21039"/>
              <a:gd name="adj2" fmla="val 25000"/>
              <a:gd name="adj3" fmla="val 25000"/>
              <a:gd name="adj4" fmla="val 90703"/>
            </a:avLst>
          </a:prstGeom>
          <a:solidFill>
            <a:schemeClr val="accent4">
              <a:lumMod val="20000"/>
              <a:lumOff val="80000"/>
            </a:schemeClr>
          </a:solidFill>
        </p:spPr>
        <p:txBody>
          <a:bodyPr wrap="square">
            <a:spAutoFit/>
          </a:bodyPr>
          <a:lstStyle>
            <a:defPPr>
              <a:defRPr lang="en-US"/>
            </a:defPPr>
            <a:lvl1pPr>
              <a:defRPr sz="1100" i="1" u="sng"/>
            </a:lvl1pPr>
          </a:lstStyle>
          <a:p>
            <a:r>
              <a:rPr lang="en-US" sz="1100" i="1" u="none" dirty="0"/>
              <a:t>Example for c)</a:t>
            </a:r>
            <a:r>
              <a:rPr lang="en-US" u="none" dirty="0"/>
              <a:t>: protocol defines the </a:t>
            </a:r>
            <a:r>
              <a:rPr lang="en-US" u="none" dirty="0" err="1"/>
              <a:t>predose</a:t>
            </a:r>
            <a:r>
              <a:rPr lang="en-US" u="none" dirty="0"/>
              <a:t> sampling is on 30min before dosing, then dosing time = </a:t>
            </a:r>
            <a:r>
              <a:rPr lang="en-US" u="none" dirty="0" err="1"/>
              <a:t>predose</a:t>
            </a:r>
            <a:r>
              <a:rPr lang="en-US" u="none" dirty="0"/>
              <a:t> sampling time + 0.5h. </a:t>
            </a:r>
          </a:p>
          <a:p>
            <a:r>
              <a:rPr lang="en-US" u="none" dirty="0"/>
              <a:t>If not, skip this step.</a:t>
            </a:r>
          </a:p>
        </p:txBody>
      </p:sp>
      <p:sp>
        <p:nvSpPr>
          <p:cNvPr id="11" name="文本框 10">
            <a:extLst>
              <a:ext uri="{FF2B5EF4-FFF2-40B4-BE49-F238E27FC236}">
                <a16:creationId xmlns:a16="http://schemas.microsoft.com/office/drawing/2014/main" id="{764C57A8-90E9-D857-86A6-6A128EDAC04B}"/>
              </a:ext>
            </a:extLst>
          </p:cNvPr>
          <p:cNvSpPr txBox="1"/>
          <p:nvPr/>
        </p:nvSpPr>
        <p:spPr>
          <a:xfrm>
            <a:off x="5746628" y="3459673"/>
            <a:ext cx="2772531" cy="430887"/>
          </a:xfrm>
          <a:prstGeom prst="leftArrowCallout">
            <a:avLst>
              <a:gd name="adj1" fmla="val 25000"/>
              <a:gd name="adj2" fmla="val 25000"/>
              <a:gd name="adj3" fmla="val 25000"/>
              <a:gd name="adj4" fmla="val 90703"/>
            </a:avLst>
          </a:prstGeom>
          <a:solidFill>
            <a:schemeClr val="accent4">
              <a:lumMod val="20000"/>
              <a:lumOff val="80000"/>
            </a:schemeClr>
          </a:solidFill>
        </p:spPr>
        <p:txBody>
          <a:bodyPr wrap="square">
            <a:spAutoFit/>
          </a:bodyPr>
          <a:lstStyle>
            <a:defPPr>
              <a:defRPr lang="en-US"/>
            </a:defPPr>
            <a:lvl1pPr>
              <a:defRPr sz="1100" i="1" u="sng"/>
            </a:lvl1pPr>
          </a:lstStyle>
          <a:p>
            <a:r>
              <a:rPr lang="en-US" sz="1100" i="1" u="none" dirty="0"/>
              <a:t>Example for b)</a:t>
            </a:r>
            <a:r>
              <a:rPr lang="en-US" u="none" dirty="0"/>
              <a:t>: </a:t>
            </a:r>
            <a:r>
              <a:rPr lang="en-US" sz="1100" i="1" u="none" dirty="0"/>
              <a:t>dosing time = </a:t>
            </a:r>
            <a:r>
              <a:rPr lang="en-US" sz="1100" i="1" u="none" dirty="0" err="1"/>
              <a:t>postdose</a:t>
            </a:r>
            <a:r>
              <a:rPr lang="en-US" sz="1100" i="1" u="none" dirty="0"/>
              <a:t> 2h sampling time - 2h. </a:t>
            </a:r>
          </a:p>
        </p:txBody>
      </p:sp>
    </p:spTree>
    <p:extLst>
      <p:ext uri="{BB962C8B-B14F-4D97-AF65-F5344CB8AC3E}">
        <p14:creationId xmlns:p14="http://schemas.microsoft.com/office/powerpoint/2010/main" val="419422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51F8-E6F9-F648-82C4-5AAF80E3CC0B}"/>
              </a:ext>
            </a:extLst>
          </p:cNvPr>
          <p:cNvSpPr>
            <a:spLocks noGrp="1"/>
          </p:cNvSpPr>
          <p:nvPr>
            <p:ph type="title"/>
          </p:nvPr>
        </p:nvSpPr>
        <p:spPr/>
        <p:txBody>
          <a:bodyPr>
            <a:normAutofit/>
          </a:bodyPr>
          <a:lstStyle/>
          <a:p>
            <a:r>
              <a:rPr lang="en-US" altLang="zh-CN"/>
              <a:t>PART 2: TIME</a:t>
            </a:r>
            <a:r>
              <a:rPr lang="zh-CN" altLang="en-US"/>
              <a:t> </a:t>
            </a:r>
            <a:r>
              <a:rPr lang="en-US" altLang="zh-CN"/>
              <a:t>Related Variables </a:t>
            </a:r>
            <a:endParaRPr lang="en-US"/>
          </a:p>
        </p:txBody>
      </p:sp>
      <p:sp>
        <p:nvSpPr>
          <p:cNvPr id="3" name="Content Placeholder 2">
            <a:extLst>
              <a:ext uri="{FF2B5EF4-FFF2-40B4-BE49-F238E27FC236}">
                <a16:creationId xmlns:a16="http://schemas.microsoft.com/office/drawing/2014/main" id="{6681E3BF-4006-9649-8616-F415AB364D40}"/>
              </a:ext>
            </a:extLst>
          </p:cNvPr>
          <p:cNvSpPr>
            <a:spLocks noGrp="1"/>
          </p:cNvSpPr>
          <p:nvPr>
            <p:ph sz="half" idx="1"/>
          </p:nvPr>
        </p:nvSpPr>
        <p:spPr>
          <a:xfrm>
            <a:off x="800099" y="1111250"/>
            <a:ext cx="3684119" cy="3521473"/>
          </a:xfrm>
        </p:spPr>
        <p:txBody>
          <a:bodyPr>
            <a:normAutofit/>
          </a:bodyPr>
          <a:lstStyle/>
          <a:p>
            <a:r>
              <a:rPr lang="en-US" dirty="0"/>
              <a:t>AFRLT &lt;Actual Rel Time From First Dose&gt;</a:t>
            </a:r>
          </a:p>
          <a:p>
            <a:pPr lvl="1"/>
            <a:r>
              <a:rPr lang="en-US" dirty="0"/>
              <a:t>AFRLT = sample/dose datetime - the first dosing start datetime. </a:t>
            </a:r>
          </a:p>
          <a:p>
            <a:pPr lvl="1"/>
            <a:endParaRPr lang="en-US" dirty="0"/>
          </a:p>
          <a:p>
            <a:pPr lvl="1"/>
            <a:endParaRPr lang="en-US" dirty="0"/>
          </a:p>
          <a:p>
            <a:pPr marL="342900" lvl="1" indent="0">
              <a:buNone/>
            </a:pPr>
            <a:endParaRPr lang="en-US" dirty="0"/>
          </a:p>
        </p:txBody>
      </p:sp>
      <p:sp>
        <p:nvSpPr>
          <p:cNvPr id="6" name="Slide Number Placeholder 5">
            <a:extLst>
              <a:ext uri="{FF2B5EF4-FFF2-40B4-BE49-F238E27FC236}">
                <a16:creationId xmlns:a16="http://schemas.microsoft.com/office/drawing/2014/main" id="{22DC167F-4742-0E4B-8560-34ECF606D1EB}"/>
              </a:ext>
            </a:extLst>
          </p:cNvPr>
          <p:cNvSpPr>
            <a:spLocks noGrp="1"/>
          </p:cNvSpPr>
          <p:nvPr>
            <p:ph type="sldNum" sz="quarter" idx="12"/>
          </p:nvPr>
        </p:nvSpPr>
        <p:spPr/>
        <p:txBody>
          <a:bodyPr/>
          <a:lstStyle/>
          <a:p>
            <a:fld id="{EB4FF9C4-EEBF-D24D-8A4E-C0B9CCE3F975}" type="slidenum">
              <a:rPr lang="en-US" smtClean="0"/>
              <a:pPr/>
              <a:t>24</a:t>
            </a:fld>
            <a:endParaRPr lang="en-US"/>
          </a:p>
        </p:txBody>
      </p:sp>
      <p:sp>
        <p:nvSpPr>
          <p:cNvPr id="7"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a:t>CDISC 2024 China Interchange | #ClearDataClearImpact</a:t>
            </a:r>
          </a:p>
        </p:txBody>
      </p:sp>
      <p:sp>
        <p:nvSpPr>
          <p:cNvPr id="8" name="文本框 7">
            <a:extLst>
              <a:ext uri="{FF2B5EF4-FFF2-40B4-BE49-F238E27FC236}">
                <a16:creationId xmlns:a16="http://schemas.microsoft.com/office/drawing/2014/main" id="{34BC5962-FD2F-C5DF-6545-04D3BC206AB2}"/>
              </a:ext>
            </a:extLst>
          </p:cNvPr>
          <p:cNvSpPr txBox="1"/>
          <p:nvPr/>
        </p:nvSpPr>
        <p:spPr>
          <a:xfrm>
            <a:off x="955040" y="3962129"/>
            <a:ext cx="7886699" cy="424732"/>
          </a:xfrm>
          <a:prstGeom prst="rect">
            <a:avLst/>
          </a:prstGeom>
          <a:solidFill>
            <a:schemeClr val="accent4">
              <a:lumMod val="20000"/>
              <a:lumOff val="80000"/>
            </a:schemeClr>
          </a:solidFill>
        </p:spPr>
        <p:txBody>
          <a:bodyPr wrap="square">
            <a:spAutoFit/>
          </a:bodyPr>
          <a:lstStyle/>
          <a:p>
            <a:pPr indent="-114300" defTabSz="685800">
              <a:lnSpc>
                <a:spcPct val="90000"/>
              </a:lnSpc>
            </a:pPr>
            <a:r>
              <a:rPr lang="en-US" sz="1200" i="1">
                <a:solidFill>
                  <a:srgbClr val="134678"/>
                </a:solidFill>
                <a:ea typeface="+mn-lt"/>
                <a:cs typeface="+mn-lt"/>
              </a:rPr>
              <a:t>Additional rules can be specified by the Clinical Pharmacologist, </a:t>
            </a:r>
          </a:p>
          <a:p>
            <a:pPr indent="-114300" defTabSz="685800">
              <a:lnSpc>
                <a:spcPct val="90000"/>
              </a:lnSpc>
            </a:pPr>
            <a:r>
              <a:rPr lang="en-US" sz="1200" i="1">
                <a:solidFill>
                  <a:srgbClr val="134678"/>
                </a:solidFill>
                <a:ea typeface="+mn-lt"/>
                <a:cs typeface="+mn-lt"/>
              </a:rPr>
              <a:t>e.g., i</a:t>
            </a:r>
            <a:r>
              <a:rPr lang="en-US" sz="1200" i="1"/>
              <a:t>f time part is missing and sampling prior to the first dose, set to 0; else if time part is missing, set to 99999.</a:t>
            </a:r>
          </a:p>
        </p:txBody>
      </p:sp>
      <p:sp>
        <p:nvSpPr>
          <p:cNvPr id="11" name="Content Placeholder 2">
            <a:extLst>
              <a:ext uri="{FF2B5EF4-FFF2-40B4-BE49-F238E27FC236}">
                <a16:creationId xmlns:a16="http://schemas.microsoft.com/office/drawing/2014/main" id="{28598550-9700-219C-C5B6-6B0308F71976}"/>
              </a:ext>
            </a:extLst>
          </p:cNvPr>
          <p:cNvSpPr txBox="1">
            <a:spLocks/>
          </p:cNvSpPr>
          <p:nvPr/>
        </p:nvSpPr>
        <p:spPr>
          <a:xfrm>
            <a:off x="4898390" y="1111250"/>
            <a:ext cx="3684119" cy="1841259"/>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lvl="1">
              <a:spcBef>
                <a:spcPts val="750"/>
              </a:spcBef>
            </a:pPr>
            <a:r>
              <a:rPr lang="en-US" sz="1800" dirty="0"/>
              <a:t>APRLT &lt;Actual Rel Time From Previous Dose&gt;</a:t>
            </a:r>
          </a:p>
          <a:p>
            <a:pPr lvl="1"/>
            <a:r>
              <a:rPr lang="en-US" dirty="0"/>
              <a:t>For dosing records, set to 0.</a:t>
            </a:r>
          </a:p>
          <a:p>
            <a:pPr lvl="1"/>
            <a:r>
              <a:rPr lang="en-US" dirty="0"/>
              <a:t>For non-dosing event, APRLT = sample datetime -  last previous dose start datetime. For sampling prior to the first dose, APRLT = sample datetime - first dose start datetime. </a:t>
            </a:r>
          </a:p>
        </p:txBody>
      </p:sp>
      <p:sp>
        <p:nvSpPr>
          <p:cNvPr id="12" name="文本框 11">
            <a:extLst>
              <a:ext uri="{FF2B5EF4-FFF2-40B4-BE49-F238E27FC236}">
                <a16:creationId xmlns:a16="http://schemas.microsoft.com/office/drawing/2014/main" id="{35668008-5997-5ED4-1392-DD1EBD3D5F91}"/>
              </a:ext>
            </a:extLst>
          </p:cNvPr>
          <p:cNvSpPr txBox="1"/>
          <p:nvPr/>
        </p:nvSpPr>
        <p:spPr>
          <a:xfrm>
            <a:off x="907085" y="2201494"/>
            <a:ext cx="3577133" cy="1514774"/>
          </a:xfrm>
          <a:prstGeom prst="rect">
            <a:avLst/>
          </a:prstGeom>
          <a:solidFill>
            <a:srgbClr val="D9F0FA"/>
          </a:solidFill>
        </p:spPr>
        <p:txBody>
          <a:bodyPr wrap="square">
            <a:spAutoFit/>
          </a:bodyPr>
          <a:lstStyle/>
          <a:p>
            <a:pPr defTabSz="685800">
              <a:lnSpc>
                <a:spcPct val="90000"/>
              </a:lnSpc>
              <a:spcBef>
                <a:spcPts val="375"/>
              </a:spcBef>
            </a:pPr>
            <a:r>
              <a:rPr lang="en-US" sz="1100" i="1" u="sng"/>
              <a:t>For cases using ADDL, dose datetime should be taken the dose start datetime after folding.</a:t>
            </a:r>
          </a:p>
          <a:p>
            <a:pPr marL="57150" indent="-171450" defTabSz="685800">
              <a:lnSpc>
                <a:spcPct val="90000"/>
              </a:lnSpc>
              <a:spcBef>
                <a:spcPts val="375"/>
              </a:spcBef>
              <a:buFont typeface="Arial" panose="020B0604020202020204" pitchFamily="34" charset="0"/>
              <a:buChar char="•"/>
            </a:pPr>
            <a:r>
              <a:rPr lang="en-US" sz="1100" i="1"/>
              <a:t>For example, if a patient takes dose from D1 to D10, PK sampling is on D1 and D5. Combined with ADDL, this dosing record will be output into 4 records (i.e., D1, D2-D4, D5, D6-D10). The AFRLT for each of these four records should be calculated by subtracting the first dosing start datetime from the start datetime of D1, D2, D5, and D6, respectively.</a:t>
            </a:r>
          </a:p>
        </p:txBody>
      </p:sp>
    </p:spTree>
    <p:extLst>
      <p:ext uri="{BB962C8B-B14F-4D97-AF65-F5344CB8AC3E}">
        <p14:creationId xmlns:p14="http://schemas.microsoft.com/office/powerpoint/2010/main" val="19486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51F8-E6F9-F648-82C4-5AAF80E3CC0B}"/>
              </a:ext>
            </a:extLst>
          </p:cNvPr>
          <p:cNvSpPr>
            <a:spLocks noGrp="1"/>
          </p:cNvSpPr>
          <p:nvPr>
            <p:ph type="title"/>
          </p:nvPr>
        </p:nvSpPr>
        <p:spPr/>
        <p:txBody>
          <a:bodyPr>
            <a:normAutofit/>
          </a:bodyPr>
          <a:lstStyle/>
          <a:p>
            <a:r>
              <a:rPr lang="en-US" altLang="zh-CN"/>
              <a:t>PART 2: TIME</a:t>
            </a:r>
            <a:r>
              <a:rPr lang="zh-CN" altLang="en-US"/>
              <a:t> </a:t>
            </a:r>
            <a:r>
              <a:rPr lang="en-US" altLang="zh-CN"/>
              <a:t>Related Variables </a:t>
            </a:r>
            <a:endParaRPr lang="en-US"/>
          </a:p>
        </p:txBody>
      </p:sp>
      <p:sp>
        <p:nvSpPr>
          <p:cNvPr id="3" name="Content Placeholder 2">
            <a:extLst>
              <a:ext uri="{FF2B5EF4-FFF2-40B4-BE49-F238E27FC236}">
                <a16:creationId xmlns:a16="http://schemas.microsoft.com/office/drawing/2014/main" id="{6681E3BF-4006-9649-8616-F415AB364D40}"/>
              </a:ext>
            </a:extLst>
          </p:cNvPr>
          <p:cNvSpPr>
            <a:spLocks noGrp="1"/>
          </p:cNvSpPr>
          <p:nvPr>
            <p:ph sz="half" idx="1"/>
          </p:nvPr>
        </p:nvSpPr>
        <p:spPr>
          <a:xfrm>
            <a:off x="800099" y="1111250"/>
            <a:ext cx="8092616" cy="3521473"/>
          </a:xfrm>
        </p:spPr>
        <p:txBody>
          <a:bodyPr vert="horz" lIns="0" tIns="0" rIns="0" bIns="0" rtlCol="0" anchor="t">
            <a:normAutofit/>
          </a:bodyPr>
          <a:lstStyle/>
          <a:p>
            <a:r>
              <a:rPr lang="en-US" dirty="0"/>
              <a:t>NFRLT &lt;Nominal Rel Time From First Dose&gt;</a:t>
            </a:r>
          </a:p>
          <a:p>
            <a:pPr lvl="1"/>
            <a:r>
              <a:rPr lang="en-US" dirty="0">
                <a:cs typeface="Arial"/>
              </a:rPr>
              <a:t>Planned elapsed time from the first exposure to study treatment per protocol.</a:t>
            </a:r>
          </a:p>
          <a:p>
            <a:pPr lvl="1"/>
            <a:r>
              <a:rPr lang="en-US" dirty="0">
                <a:cs typeface="Arial"/>
              </a:rPr>
              <a:t>If sampling plan time prior to the first dose is not clear in the protocol (e.g., only "</a:t>
            </a:r>
            <a:r>
              <a:rPr lang="en-US" dirty="0" err="1">
                <a:cs typeface="Arial"/>
              </a:rPr>
              <a:t>predose</a:t>
            </a:r>
            <a:r>
              <a:rPr lang="en-US" dirty="0">
                <a:cs typeface="Arial"/>
              </a:rPr>
              <a:t>" specified in the protocol), then set to 0; else if sampling plan time is not clear, then set to 99999.</a:t>
            </a:r>
            <a:endParaRPr lang="en-US" dirty="0"/>
          </a:p>
          <a:p>
            <a:pPr lvl="1"/>
            <a:endParaRPr lang="en-US"/>
          </a:p>
          <a:p>
            <a:pPr lvl="1"/>
            <a:endParaRPr lang="en-US"/>
          </a:p>
        </p:txBody>
      </p:sp>
      <p:sp>
        <p:nvSpPr>
          <p:cNvPr id="6" name="Slide Number Placeholder 5">
            <a:extLst>
              <a:ext uri="{FF2B5EF4-FFF2-40B4-BE49-F238E27FC236}">
                <a16:creationId xmlns:a16="http://schemas.microsoft.com/office/drawing/2014/main" id="{22DC167F-4742-0E4B-8560-34ECF606D1EB}"/>
              </a:ext>
            </a:extLst>
          </p:cNvPr>
          <p:cNvSpPr>
            <a:spLocks noGrp="1"/>
          </p:cNvSpPr>
          <p:nvPr>
            <p:ph type="sldNum" sz="quarter" idx="12"/>
          </p:nvPr>
        </p:nvSpPr>
        <p:spPr/>
        <p:txBody>
          <a:bodyPr/>
          <a:lstStyle/>
          <a:p>
            <a:fld id="{EB4FF9C4-EEBF-D24D-8A4E-C0B9CCE3F975}" type="slidenum">
              <a:rPr lang="en-US" smtClean="0"/>
              <a:pPr/>
              <a:t>25</a:t>
            </a:fld>
            <a:endParaRPr lang="en-US"/>
          </a:p>
        </p:txBody>
      </p:sp>
      <p:sp>
        <p:nvSpPr>
          <p:cNvPr id="7"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a:t>CDISC 2024 China Interchange | #ClearDataClearImpact</a:t>
            </a:r>
          </a:p>
        </p:txBody>
      </p:sp>
      <p:sp>
        <p:nvSpPr>
          <p:cNvPr id="4" name="文本框 3">
            <a:extLst>
              <a:ext uri="{FF2B5EF4-FFF2-40B4-BE49-F238E27FC236}">
                <a16:creationId xmlns:a16="http://schemas.microsoft.com/office/drawing/2014/main" id="{70F2D09B-7083-027F-6314-B1FD23700B6F}"/>
              </a:ext>
            </a:extLst>
          </p:cNvPr>
          <p:cNvSpPr txBox="1"/>
          <p:nvPr/>
        </p:nvSpPr>
        <p:spPr>
          <a:xfrm>
            <a:off x="551432" y="2533470"/>
            <a:ext cx="8592568" cy="1764000"/>
          </a:xfrm>
          <a:prstGeom prst="rect">
            <a:avLst/>
          </a:prstGeom>
          <a:solidFill>
            <a:srgbClr val="D9F0FA"/>
          </a:solidFill>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a:p>
        </p:txBody>
      </p:sp>
      <p:grpSp>
        <p:nvGrpSpPr>
          <p:cNvPr id="5" name="组合 4">
            <a:extLst>
              <a:ext uri="{FF2B5EF4-FFF2-40B4-BE49-F238E27FC236}">
                <a16:creationId xmlns:a16="http://schemas.microsoft.com/office/drawing/2014/main" id="{0CFCFC02-DBF9-F412-20A5-B8DF8E583D7E}"/>
              </a:ext>
            </a:extLst>
          </p:cNvPr>
          <p:cNvGrpSpPr/>
          <p:nvPr/>
        </p:nvGrpSpPr>
        <p:grpSpPr>
          <a:xfrm>
            <a:off x="574850" y="2603756"/>
            <a:ext cx="8344823" cy="1618905"/>
            <a:chOff x="547892" y="2375353"/>
            <a:chExt cx="8344823" cy="1618905"/>
          </a:xfrm>
        </p:grpSpPr>
        <p:sp>
          <p:nvSpPr>
            <p:cNvPr id="8" name="文本框 7">
              <a:extLst>
                <a:ext uri="{FF2B5EF4-FFF2-40B4-BE49-F238E27FC236}">
                  <a16:creationId xmlns:a16="http://schemas.microsoft.com/office/drawing/2014/main" id="{9EF6E04F-8BF4-CE5E-602E-783D38052366}"/>
                </a:ext>
              </a:extLst>
            </p:cNvPr>
            <p:cNvSpPr txBox="1"/>
            <p:nvPr/>
          </p:nvSpPr>
          <p:spPr>
            <a:xfrm>
              <a:off x="547892" y="2375353"/>
              <a:ext cx="4034578" cy="1415259"/>
            </a:xfrm>
            <a:prstGeom prst="rect">
              <a:avLst/>
            </a:prstGeom>
            <a:noFill/>
          </p:spPr>
          <p:txBody>
            <a:bodyPr wrap="square">
              <a:spAutoFit/>
            </a:bodyPr>
            <a:lstStyle/>
            <a:p>
              <a:pPr marL="171450" indent="-285750" defTabSz="685800">
                <a:lnSpc>
                  <a:spcPct val="90000"/>
                </a:lnSpc>
                <a:spcBef>
                  <a:spcPts val="375"/>
                </a:spcBef>
                <a:buFont typeface="Wingdings" panose="05000000000000000000" pitchFamily="2" charset="2"/>
                <a:buChar char="Ø"/>
              </a:pPr>
              <a:r>
                <a:rPr lang="en-US" sz="1100" b="1" i="1"/>
                <a:t>Example a: </a:t>
              </a:r>
              <a:r>
                <a:rPr lang="en-US" sz="1100" i="1"/>
                <a:t>PK sampling schedule (1 Cycle=21 Day, QD, the first dose is on C1D1): </a:t>
              </a:r>
            </a:p>
            <a:p>
              <a:pPr marL="514350" lvl="1" indent="-171450" defTabSz="685800">
                <a:lnSpc>
                  <a:spcPct val="90000"/>
                </a:lnSpc>
                <a:spcBef>
                  <a:spcPts val="375"/>
                </a:spcBef>
                <a:buFont typeface="Arial" panose="020B0604020202020204" pitchFamily="34" charset="0"/>
                <a:buChar char="•"/>
              </a:pPr>
              <a:r>
                <a:rPr lang="en-US" sz="1100" i="1"/>
                <a:t>C1D1 </a:t>
              </a:r>
              <a:r>
                <a:rPr lang="en-US" sz="1100" i="1" err="1"/>
                <a:t>predose</a:t>
              </a:r>
              <a:r>
                <a:rPr lang="en-US" sz="1100" i="1"/>
                <a:t> (within 60 min) --&gt; NFRLT=-1</a:t>
              </a:r>
            </a:p>
            <a:p>
              <a:pPr marL="514350" lvl="1" indent="-171450" defTabSz="685800">
                <a:lnSpc>
                  <a:spcPct val="90000"/>
                </a:lnSpc>
                <a:spcBef>
                  <a:spcPts val="375"/>
                </a:spcBef>
                <a:buFont typeface="Arial" panose="020B0604020202020204" pitchFamily="34" charset="0"/>
                <a:buChar char="•"/>
              </a:pPr>
              <a:r>
                <a:rPr lang="en-US" sz="1100" i="1"/>
                <a:t>C1D1 1h (+/- 10 min) </a:t>
              </a:r>
              <a:r>
                <a:rPr lang="en-US" sz="1100" i="1" err="1"/>
                <a:t>postdose</a:t>
              </a:r>
              <a:r>
                <a:rPr lang="en-US" sz="1100" i="1"/>
                <a:t> --&gt; NFRLT=1</a:t>
              </a:r>
            </a:p>
            <a:p>
              <a:pPr marL="514350" lvl="1" indent="-171450" defTabSz="685800">
                <a:lnSpc>
                  <a:spcPct val="90000"/>
                </a:lnSpc>
                <a:spcBef>
                  <a:spcPts val="375"/>
                </a:spcBef>
                <a:buFont typeface="Arial" panose="020B0604020202020204" pitchFamily="34" charset="0"/>
                <a:buChar char="•"/>
              </a:pPr>
              <a:r>
                <a:rPr lang="en-US" sz="1100" i="1"/>
                <a:t>C1D2 </a:t>
              </a:r>
              <a:r>
                <a:rPr lang="en-US" sz="1100" i="1" err="1"/>
                <a:t>predose</a:t>
              </a:r>
              <a:r>
                <a:rPr lang="en-US" sz="1100" i="1"/>
                <a:t> (within 60 min) --&gt; NFRLT=23</a:t>
              </a:r>
            </a:p>
            <a:p>
              <a:pPr marL="514350" lvl="1" indent="-171450" defTabSz="685800">
                <a:lnSpc>
                  <a:spcPct val="90000"/>
                </a:lnSpc>
                <a:spcBef>
                  <a:spcPts val="375"/>
                </a:spcBef>
                <a:buFont typeface="Arial" panose="020B0604020202020204" pitchFamily="34" charset="0"/>
                <a:buChar char="•"/>
              </a:pPr>
              <a:r>
                <a:rPr lang="en-US" sz="1100" i="1"/>
                <a:t>C2D1 </a:t>
              </a:r>
              <a:r>
                <a:rPr lang="en-US" sz="1100" i="1" err="1"/>
                <a:t>predose</a:t>
              </a:r>
              <a:r>
                <a:rPr lang="en-US" sz="1100" i="1"/>
                <a:t> (within 60 min) --&gt; NFRLT=21*24-1</a:t>
              </a:r>
            </a:p>
            <a:p>
              <a:pPr marL="514350" lvl="1" indent="-171450" defTabSz="685800">
                <a:lnSpc>
                  <a:spcPct val="90000"/>
                </a:lnSpc>
                <a:spcBef>
                  <a:spcPts val="375"/>
                </a:spcBef>
                <a:buFont typeface="Arial" panose="020B0604020202020204" pitchFamily="34" charset="0"/>
                <a:buChar char="•"/>
              </a:pPr>
              <a:r>
                <a:rPr lang="en-US" sz="1100" i="1"/>
                <a:t>C2D1 1h (+/- 10 min) </a:t>
              </a:r>
              <a:r>
                <a:rPr lang="en-US" sz="1100" i="1" err="1"/>
                <a:t>postdose</a:t>
              </a:r>
              <a:r>
                <a:rPr lang="en-US" sz="1100" i="1"/>
                <a:t> --&gt; NFRLT=21*24+1</a:t>
              </a:r>
            </a:p>
          </p:txBody>
        </p:sp>
        <p:sp>
          <p:nvSpPr>
            <p:cNvPr id="10" name="文本框 9">
              <a:extLst>
                <a:ext uri="{FF2B5EF4-FFF2-40B4-BE49-F238E27FC236}">
                  <a16:creationId xmlns:a16="http://schemas.microsoft.com/office/drawing/2014/main" id="{74207F95-FF63-AE3F-0740-C8ECFD49D20F}"/>
                </a:ext>
              </a:extLst>
            </p:cNvPr>
            <p:cNvSpPr txBox="1"/>
            <p:nvPr/>
          </p:nvSpPr>
          <p:spPr>
            <a:xfrm>
              <a:off x="4680193" y="2375353"/>
              <a:ext cx="4212522" cy="1618905"/>
            </a:xfrm>
            <a:prstGeom prst="rect">
              <a:avLst/>
            </a:prstGeom>
            <a:noFill/>
          </p:spPr>
          <p:txBody>
            <a:bodyPr wrap="square">
              <a:spAutoFit/>
            </a:bodyPr>
            <a:lstStyle/>
            <a:p>
              <a:pPr marL="171450" indent="-285750" defTabSz="685800">
                <a:lnSpc>
                  <a:spcPct val="90000"/>
                </a:lnSpc>
                <a:spcBef>
                  <a:spcPts val="375"/>
                </a:spcBef>
                <a:buFont typeface="Wingdings" panose="05000000000000000000" pitchFamily="2" charset="2"/>
                <a:buChar char="Ø"/>
              </a:pPr>
              <a:r>
                <a:rPr lang="en-US" sz="1100" b="1" i="1"/>
                <a:t>Example b: </a:t>
              </a:r>
              <a:r>
                <a:rPr lang="en-US" sz="1100" i="1"/>
                <a:t>PK sampling schedule (1 Cycle=21 Day, QD, the first dose is on C1D1): </a:t>
              </a:r>
            </a:p>
            <a:p>
              <a:pPr marL="514350" lvl="1" indent="-171450" defTabSz="685800">
                <a:lnSpc>
                  <a:spcPct val="90000"/>
                </a:lnSpc>
                <a:spcBef>
                  <a:spcPts val="375"/>
                </a:spcBef>
                <a:buFont typeface="Arial" panose="020B0604020202020204" pitchFamily="34" charset="0"/>
                <a:buChar char="•"/>
              </a:pPr>
              <a:r>
                <a:rPr lang="en-US" sz="1100" i="1"/>
                <a:t>C1D1 </a:t>
              </a:r>
              <a:r>
                <a:rPr lang="en-US" sz="1100" i="1" err="1"/>
                <a:t>predose</a:t>
              </a:r>
              <a:r>
                <a:rPr lang="en-US" sz="1100" i="1"/>
                <a:t> --&gt; NFRLT=0</a:t>
              </a:r>
            </a:p>
            <a:p>
              <a:pPr marL="514350" lvl="1" indent="-171450" defTabSz="685800">
                <a:lnSpc>
                  <a:spcPct val="90000"/>
                </a:lnSpc>
                <a:spcBef>
                  <a:spcPts val="375"/>
                </a:spcBef>
                <a:buFont typeface="Arial" panose="020B0604020202020204" pitchFamily="34" charset="0"/>
                <a:buChar char="•"/>
              </a:pPr>
              <a:r>
                <a:rPr lang="en-US" sz="1100" i="1"/>
                <a:t>C1D1 1h (+/- 10 min) </a:t>
              </a:r>
              <a:r>
                <a:rPr lang="en-US" sz="1100" i="1" err="1"/>
                <a:t>postdose</a:t>
              </a:r>
              <a:r>
                <a:rPr lang="en-US" sz="1100" i="1"/>
                <a:t> --&gt; NFRLT=1</a:t>
              </a:r>
            </a:p>
            <a:p>
              <a:pPr marL="514350" lvl="1" indent="-171450" defTabSz="685800">
                <a:lnSpc>
                  <a:spcPct val="90000"/>
                </a:lnSpc>
                <a:spcBef>
                  <a:spcPts val="375"/>
                </a:spcBef>
                <a:buFont typeface="Arial" panose="020B0604020202020204" pitchFamily="34" charset="0"/>
                <a:buChar char="•"/>
              </a:pPr>
              <a:r>
                <a:rPr lang="en-US" sz="1100" i="1"/>
                <a:t>C1D2 24h (+/- 60 min) </a:t>
              </a:r>
              <a:r>
                <a:rPr lang="en-US" sz="1100" i="1" err="1"/>
                <a:t>postdose</a:t>
              </a:r>
              <a:r>
                <a:rPr lang="en-US" sz="1100" i="1"/>
                <a:t>/</a:t>
              </a:r>
              <a:r>
                <a:rPr lang="en-US" sz="1100" i="1" err="1"/>
                <a:t>predose</a:t>
              </a:r>
              <a:r>
                <a:rPr lang="en-US" sz="1100" i="1"/>
                <a:t> --&gt; NFRLT=24</a:t>
              </a:r>
            </a:p>
            <a:p>
              <a:pPr marL="514350" lvl="1" indent="-171450" defTabSz="685800">
                <a:lnSpc>
                  <a:spcPct val="90000"/>
                </a:lnSpc>
                <a:spcBef>
                  <a:spcPts val="375"/>
                </a:spcBef>
                <a:buFont typeface="Arial" panose="020B0604020202020204" pitchFamily="34" charset="0"/>
                <a:buChar char="•"/>
              </a:pPr>
              <a:r>
                <a:rPr lang="en-US" sz="1100" i="1"/>
                <a:t>C1D3 24h (+/- 60 min) </a:t>
              </a:r>
              <a:r>
                <a:rPr lang="en-US" sz="1100" i="1" err="1"/>
                <a:t>postdose</a:t>
              </a:r>
              <a:r>
                <a:rPr lang="en-US" sz="1100" i="1"/>
                <a:t>/</a:t>
              </a:r>
              <a:r>
                <a:rPr lang="en-US" sz="1100" i="1" err="1"/>
                <a:t>predose</a:t>
              </a:r>
              <a:r>
                <a:rPr lang="en-US" sz="1100" i="1"/>
                <a:t> --&gt; NFRLT=48</a:t>
              </a:r>
            </a:p>
            <a:p>
              <a:pPr marL="514350" lvl="1" indent="-171450" defTabSz="685800">
                <a:lnSpc>
                  <a:spcPct val="90000"/>
                </a:lnSpc>
                <a:spcBef>
                  <a:spcPts val="375"/>
                </a:spcBef>
                <a:buFont typeface="Arial" panose="020B0604020202020204" pitchFamily="34" charset="0"/>
                <a:buChar char="•"/>
              </a:pPr>
              <a:r>
                <a:rPr lang="en-US" sz="1100" i="1"/>
                <a:t>C2D1 </a:t>
              </a:r>
              <a:r>
                <a:rPr lang="en-US" sz="1100" i="1" err="1"/>
                <a:t>predose</a:t>
              </a:r>
              <a:r>
                <a:rPr lang="en-US" sz="1100" i="1"/>
                <a:t> --&gt; NFRLT=21*24</a:t>
              </a:r>
            </a:p>
            <a:p>
              <a:pPr marL="514350" lvl="1" indent="-171450" defTabSz="685800">
                <a:lnSpc>
                  <a:spcPct val="90000"/>
                </a:lnSpc>
                <a:spcBef>
                  <a:spcPts val="375"/>
                </a:spcBef>
                <a:buFont typeface="Arial" panose="020B0604020202020204" pitchFamily="34" charset="0"/>
                <a:buChar char="•"/>
              </a:pPr>
              <a:r>
                <a:rPr lang="en-US" sz="1100" i="1"/>
                <a:t>C2D1 1h (+/- 10 min) </a:t>
              </a:r>
              <a:r>
                <a:rPr lang="en-US" sz="1100" i="1" err="1"/>
                <a:t>postdose</a:t>
              </a:r>
              <a:r>
                <a:rPr lang="en-US" sz="1100" i="1"/>
                <a:t> --&gt; NFRLT=21*24+1</a:t>
              </a:r>
            </a:p>
          </p:txBody>
        </p:sp>
      </p:grpSp>
    </p:spTree>
    <p:extLst>
      <p:ext uri="{BB962C8B-B14F-4D97-AF65-F5344CB8AC3E}">
        <p14:creationId xmlns:p14="http://schemas.microsoft.com/office/powerpoint/2010/main" val="129516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51F8-E6F9-F648-82C4-5AAF80E3CC0B}"/>
              </a:ext>
            </a:extLst>
          </p:cNvPr>
          <p:cNvSpPr>
            <a:spLocks noGrp="1"/>
          </p:cNvSpPr>
          <p:nvPr>
            <p:ph type="title"/>
          </p:nvPr>
        </p:nvSpPr>
        <p:spPr/>
        <p:txBody>
          <a:bodyPr>
            <a:normAutofit/>
          </a:bodyPr>
          <a:lstStyle/>
          <a:p>
            <a:r>
              <a:rPr lang="en-US" altLang="zh-CN"/>
              <a:t>PART 2: TIME</a:t>
            </a:r>
            <a:r>
              <a:rPr lang="zh-CN" altLang="en-US"/>
              <a:t> </a:t>
            </a:r>
            <a:r>
              <a:rPr lang="en-US" altLang="zh-CN"/>
              <a:t>Related Variables </a:t>
            </a:r>
            <a:endParaRPr lang="en-US"/>
          </a:p>
        </p:txBody>
      </p:sp>
      <p:sp>
        <p:nvSpPr>
          <p:cNvPr id="3" name="Content Placeholder 2">
            <a:extLst>
              <a:ext uri="{FF2B5EF4-FFF2-40B4-BE49-F238E27FC236}">
                <a16:creationId xmlns:a16="http://schemas.microsoft.com/office/drawing/2014/main" id="{6681E3BF-4006-9649-8616-F415AB364D40}"/>
              </a:ext>
            </a:extLst>
          </p:cNvPr>
          <p:cNvSpPr>
            <a:spLocks noGrp="1"/>
          </p:cNvSpPr>
          <p:nvPr>
            <p:ph sz="half" idx="1"/>
          </p:nvPr>
        </p:nvSpPr>
        <p:spPr>
          <a:xfrm>
            <a:off x="800099" y="1111250"/>
            <a:ext cx="8092616" cy="3521473"/>
          </a:xfrm>
        </p:spPr>
        <p:txBody>
          <a:bodyPr vert="horz" lIns="0" tIns="0" rIns="0" bIns="0" rtlCol="0" anchor="t">
            <a:normAutofit/>
          </a:bodyPr>
          <a:lstStyle/>
          <a:p>
            <a:r>
              <a:rPr lang="en-US" dirty="0"/>
              <a:t>NPRLT &lt;Nominal Rel Time from Previous Dose&gt; </a:t>
            </a:r>
            <a:endParaRPr lang="zh-CN" altLang="en-US" dirty="0"/>
          </a:p>
          <a:p>
            <a:pPr lvl="1"/>
            <a:r>
              <a:rPr lang="en-US" dirty="0">
                <a:cs typeface="Arial"/>
              </a:rPr>
              <a:t>For dosing records, set to 0.</a:t>
            </a:r>
          </a:p>
          <a:p>
            <a:pPr lvl="1"/>
            <a:r>
              <a:rPr lang="en-US" dirty="0">
                <a:cs typeface="Arial"/>
              </a:rPr>
              <a:t>For non-dosing event, derive from planned elapsed time to the last previous dose per protocol. For sampling prior to the first dose, derive from planned elapsed time to first dose per protocol.</a:t>
            </a:r>
          </a:p>
          <a:p>
            <a:pPr lvl="1"/>
            <a:r>
              <a:rPr lang="en-US" dirty="0">
                <a:cs typeface="Arial"/>
              </a:rPr>
              <a:t>If sampling plan time prior to the first dose is not clear in the protocol (e.g., only "</a:t>
            </a:r>
            <a:r>
              <a:rPr lang="en-US" dirty="0" err="1">
                <a:cs typeface="Arial"/>
              </a:rPr>
              <a:t>predose</a:t>
            </a:r>
            <a:r>
              <a:rPr lang="en-US" dirty="0">
                <a:cs typeface="Arial"/>
              </a:rPr>
              <a:t>" specified in the protocol), then set to 0; else if sampling plan time is not clear, then set to 99999.</a:t>
            </a:r>
            <a:endParaRPr lang="en-US" dirty="0"/>
          </a:p>
          <a:p>
            <a:pPr lvl="1"/>
            <a:endParaRPr lang="en-US"/>
          </a:p>
          <a:p>
            <a:pPr lvl="1"/>
            <a:endParaRPr lang="en-US"/>
          </a:p>
          <a:p>
            <a:pPr lvl="1"/>
            <a:endParaRPr lang="en-US"/>
          </a:p>
        </p:txBody>
      </p:sp>
      <p:sp>
        <p:nvSpPr>
          <p:cNvPr id="6" name="Slide Number Placeholder 5">
            <a:extLst>
              <a:ext uri="{FF2B5EF4-FFF2-40B4-BE49-F238E27FC236}">
                <a16:creationId xmlns:a16="http://schemas.microsoft.com/office/drawing/2014/main" id="{22DC167F-4742-0E4B-8560-34ECF606D1EB}"/>
              </a:ext>
            </a:extLst>
          </p:cNvPr>
          <p:cNvSpPr>
            <a:spLocks noGrp="1"/>
          </p:cNvSpPr>
          <p:nvPr>
            <p:ph type="sldNum" sz="quarter" idx="12"/>
          </p:nvPr>
        </p:nvSpPr>
        <p:spPr/>
        <p:txBody>
          <a:bodyPr/>
          <a:lstStyle/>
          <a:p>
            <a:fld id="{EB4FF9C4-EEBF-D24D-8A4E-C0B9CCE3F975}" type="slidenum">
              <a:rPr lang="en-US" smtClean="0"/>
              <a:pPr/>
              <a:t>26</a:t>
            </a:fld>
            <a:endParaRPr lang="en-US"/>
          </a:p>
        </p:txBody>
      </p:sp>
      <p:sp>
        <p:nvSpPr>
          <p:cNvPr id="7"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a:t>CDISC 2024 China Interchange | #ClearDataClearImpact</a:t>
            </a:r>
          </a:p>
        </p:txBody>
      </p:sp>
      <p:grpSp>
        <p:nvGrpSpPr>
          <p:cNvPr id="5" name="组合 4">
            <a:extLst>
              <a:ext uri="{FF2B5EF4-FFF2-40B4-BE49-F238E27FC236}">
                <a16:creationId xmlns:a16="http://schemas.microsoft.com/office/drawing/2014/main" id="{92282ED3-E6F7-3127-1EF7-43D73D17126D}"/>
              </a:ext>
            </a:extLst>
          </p:cNvPr>
          <p:cNvGrpSpPr/>
          <p:nvPr/>
        </p:nvGrpSpPr>
        <p:grpSpPr>
          <a:xfrm>
            <a:off x="624673" y="2734659"/>
            <a:ext cx="8519327" cy="1656000"/>
            <a:chOff x="624673" y="2734659"/>
            <a:chExt cx="8519327" cy="1656000"/>
          </a:xfrm>
        </p:grpSpPr>
        <p:sp>
          <p:nvSpPr>
            <p:cNvPr id="4" name="文本框 3">
              <a:extLst>
                <a:ext uri="{FF2B5EF4-FFF2-40B4-BE49-F238E27FC236}">
                  <a16:creationId xmlns:a16="http://schemas.microsoft.com/office/drawing/2014/main" id="{70F2D09B-7083-027F-6314-B1FD23700B6F}"/>
                </a:ext>
              </a:extLst>
            </p:cNvPr>
            <p:cNvSpPr txBox="1"/>
            <p:nvPr/>
          </p:nvSpPr>
          <p:spPr>
            <a:xfrm>
              <a:off x="628214" y="2734659"/>
              <a:ext cx="8515786" cy="1656000"/>
            </a:xfrm>
            <a:prstGeom prst="rect">
              <a:avLst/>
            </a:prstGeom>
            <a:solidFill>
              <a:srgbClr val="D9F0FA"/>
            </a:solidFill>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a:p>
          </p:txBody>
        </p:sp>
        <p:sp>
          <p:nvSpPr>
            <p:cNvPr id="8" name="文本框 7">
              <a:extLst>
                <a:ext uri="{FF2B5EF4-FFF2-40B4-BE49-F238E27FC236}">
                  <a16:creationId xmlns:a16="http://schemas.microsoft.com/office/drawing/2014/main" id="{9EF6E04F-8BF4-CE5E-602E-783D38052366}"/>
                </a:ext>
              </a:extLst>
            </p:cNvPr>
            <p:cNvSpPr txBox="1"/>
            <p:nvPr/>
          </p:nvSpPr>
          <p:spPr>
            <a:xfrm>
              <a:off x="624673" y="2794162"/>
              <a:ext cx="4254453" cy="1466555"/>
            </a:xfrm>
            <a:prstGeom prst="rect">
              <a:avLst/>
            </a:prstGeom>
            <a:noFill/>
          </p:spPr>
          <p:txBody>
            <a:bodyPr wrap="square">
              <a:spAutoFit/>
            </a:bodyPr>
            <a:lstStyle/>
            <a:p>
              <a:pPr marL="171450" indent="-285750" defTabSz="685800">
                <a:lnSpc>
                  <a:spcPct val="90000"/>
                </a:lnSpc>
                <a:spcBef>
                  <a:spcPts val="375"/>
                </a:spcBef>
                <a:buFont typeface="Wingdings" panose="05000000000000000000" pitchFamily="2" charset="2"/>
                <a:buChar char="Ø"/>
              </a:pPr>
              <a:r>
                <a:rPr lang="en-US" sz="1100" b="1" i="1" dirty="0"/>
                <a:t>Example a: </a:t>
              </a:r>
              <a:r>
                <a:rPr lang="en-US" sz="1100" i="1" dirty="0"/>
                <a:t>PK sampling schedule: (1 Cycle=21 Day, </a:t>
              </a:r>
              <a:r>
                <a:rPr lang="en-US" sz="1100" i="1" dirty="0">
                  <a:solidFill>
                    <a:srgbClr val="FF0000"/>
                  </a:solidFill>
                </a:rPr>
                <a:t>QD</a:t>
              </a:r>
              <a:r>
                <a:rPr lang="en-US" sz="1100" i="1" dirty="0"/>
                <a:t>)</a:t>
              </a:r>
            </a:p>
            <a:p>
              <a:pPr marL="514350" lvl="1" indent="-171450" defTabSz="685800">
                <a:lnSpc>
                  <a:spcPct val="90000"/>
                </a:lnSpc>
                <a:spcBef>
                  <a:spcPts val="375"/>
                </a:spcBef>
                <a:buFont typeface="Arial" panose="020B0604020202020204" pitchFamily="34" charset="0"/>
                <a:buChar char="•"/>
              </a:pPr>
              <a:r>
                <a:rPr lang="en-US" sz="1100" i="1" dirty="0"/>
                <a:t>C1D1 </a:t>
              </a:r>
              <a:r>
                <a:rPr lang="en-US" sz="1100" i="1" dirty="0" err="1"/>
                <a:t>predose</a:t>
              </a:r>
              <a:r>
                <a:rPr lang="en-US" sz="1100" i="1" dirty="0"/>
                <a:t> --&gt; NPRLT=0</a:t>
              </a:r>
            </a:p>
            <a:p>
              <a:pPr marL="514350" lvl="1" indent="-171450" defTabSz="685800">
                <a:lnSpc>
                  <a:spcPct val="90000"/>
                </a:lnSpc>
                <a:spcBef>
                  <a:spcPts val="375"/>
                </a:spcBef>
                <a:buFont typeface="Arial" panose="020B0604020202020204" pitchFamily="34" charset="0"/>
                <a:buChar char="•"/>
              </a:pPr>
              <a:r>
                <a:rPr lang="en-US" sz="1100" i="1" dirty="0"/>
                <a:t>C1D1 1h (+/- 10 min) </a:t>
              </a:r>
              <a:r>
                <a:rPr lang="en-US" sz="1100" i="1" dirty="0" err="1"/>
                <a:t>postdose</a:t>
              </a:r>
              <a:r>
                <a:rPr lang="en-US" sz="1100" i="1" dirty="0"/>
                <a:t> --&gt; NPRLT=1</a:t>
              </a:r>
            </a:p>
            <a:p>
              <a:pPr marL="514350" lvl="1" indent="-171450" defTabSz="685800">
                <a:lnSpc>
                  <a:spcPct val="90000"/>
                </a:lnSpc>
                <a:spcBef>
                  <a:spcPts val="375"/>
                </a:spcBef>
                <a:buFont typeface="Arial" panose="020B0604020202020204" pitchFamily="34" charset="0"/>
                <a:buChar char="•"/>
              </a:pPr>
              <a:r>
                <a:rPr lang="en-US" sz="1100" i="1" dirty="0"/>
                <a:t>C1D2 24h (+/- 60 min) </a:t>
              </a:r>
              <a:r>
                <a:rPr lang="en-US" sz="1100" i="1" dirty="0" err="1"/>
                <a:t>postdose</a:t>
              </a:r>
              <a:r>
                <a:rPr lang="en-US" sz="1100" i="1" dirty="0"/>
                <a:t>/</a:t>
              </a:r>
              <a:r>
                <a:rPr lang="en-US" sz="1100" i="1" dirty="0" err="1"/>
                <a:t>predose</a:t>
              </a:r>
              <a:r>
                <a:rPr lang="en-US" sz="1100" i="1" dirty="0"/>
                <a:t> --&gt; NPRLT=24</a:t>
              </a:r>
            </a:p>
            <a:p>
              <a:pPr marL="514350" lvl="1" indent="-171450" defTabSz="685800">
                <a:lnSpc>
                  <a:spcPct val="90000"/>
                </a:lnSpc>
                <a:spcBef>
                  <a:spcPts val="375"/>
                </a:spcBef>
                <a:buFont typeface="Arial" panose="020B0604020202020204" pitchFamily="34" charset="0"/>
                <a:buChar char="•"/>
              </a:pPr>
              <a:r>
                <a:rPr lang="en-US" sz="1100" i="1" dirty="0">
                  <a:solidFill>
                    <a:srgbClr val="FF0000"/>
                  </a:solidFill>
                </a:rPr>
                <a:t>C1D3 24h (+/- 60 min) </a:t>
              </a:r>
              <a:r>
                <a:rPr lang="en-US" sz="1100" i="1" dirty="0" err="1">
                  <a:solidFill>
                    <a:srgbClr val="FF0000"/>
                  </a:solidFill>
                </a:rPr>
                <a:t>postdose</a:t>
              </a:r>
              <a:r>
                <a:rPr lang="en-US" sz="1100" i="1" dirty="0">
                  <a:solidFill>
                    <a:srgbClr val="FF0000"/>
                  </a:solidFill>
                </a:rPr>
                <a:t>/</a:t>
              </a:r>
              <a:r>
                <a:rPr lang="en-US" sz="1100" i="1" dirty="0" err="1">
                  <a:solidFill>
                    <a:srgbClr val="FF0000"/>
                  </a:solidFill>
                </a:rPr>
                <a:t>predose</a:t>
              </a:r>
              <a:r>
                <a:rPr lang="en-US" sz="1100" i="1" dirty="0">
                  <a:solidFill>
                    <a:srgbClr val="FF0000"/>
                  </a:solidFill>
                </a:rPr>
                <a:t> --&gt; NPRLT=24</a:t>
              </a:r>
            </a:p>
            <a:p>
              <a:pPr marL="514350" lvl="1" indent="-171450" defTabSz="685800">
                <a:lnSpc>
                  <a:spcPct val="90000"/>
                </a:lnSpc>
                <a:spcBef>
                  <a:spcPts val="375"/>
                </a:spcBef>
                <a:buFont typeface="Arial" panose="020B0604020202020204" pitchFamily="34" charset="0"/>
                <a:buChar char="•"/>
              </a:pPr>
              <a:r>
                <a:rPr lang="en-US" sz="1100" i="1" dirty="0">
                  <a:solidFill>
                    <a:srgbClr val="FF0000"/>
                  </a:solidFill>
                </a:rPr>
                <a:t>C2D1 </a:t>
              </a:r>
              <a:r>
                <a:rPr lang="en-US" sz="1100" i="1" dirty="0" err="1">
                  <a:solidFill>
                    <a:srgbClr val="FF0000"/>
                  </a:solidFill>
                </a:rPr>
                <a:t>predose</a:t>
              </a:r>
              <a:r>
                <a:rPr lang="en-US" sz="1100" i="1" dirty="0">
                  <a:solidFill>
                    <a:srgbClr val="FF0000"/>
                  </a:solidFill>
                </a:rPr>
                <a:t> --&gt; NPRLT=24</a:t>
              </a:r>
            </a:p>
            <a:p>
              <a:pPr marL="514350" lvl="1" indent="-171450" defTabSz="685800">
                <a:lnSpc>
                  <a:spcPct val="90000"/>
                </a:lnSpc>
                <a:spcBef>
                  <a:spcPts val="375"/>
                </a:spcBef>
                <a:buFont typeface="Arial" panose="020B0604020202020204" pitchFamily="34" charset="0"/>
                <a:buChar char="•"/>
              </a:pPr>
              <a:r>
                <a:rPr lang="en-US" sz="1100" i="1" dirty="0"/>
                <a:t>C2D1 1h (+/- 10 min) </a:t>
              </a:r>
              <a:r>
                <a:rPr lang="en-US" sz="1100" i="1" dirty="0" err="1"/>
                <a:t>postdose</a:t>
              </a:r>
              <a:r>
                <a:rPr lang="en-US" sz="1100" i="1" dirty="0"/>
                <a:t> --&gt; NPRLT=1</a:t>
              </a:r>
            </a:p>
          </p:txBody>
        </p:sp>
        <p:sp>
          <p:nvSpPr>
            <p:cNvPr id="10" name="文本框 9">
              <a:extLst>
                <a:ext uri="{FF2B5EF4-FFF2-40B4-BE49-F238E27FC236}">
                  <a16:creationId xmlns:a16="http://schemas.microsoft.com/office/drawing/2014/main" id="{74207F95-FF63-AE3F-0740-C8ECFD49D20F}"/>
                </a:ext>
              </a:extLst>
            </p:cNvPr>
            <p:cNvSpPr txBox="1"/>
            <p:nvPr/>
          </p:nvSpPr>
          <p:spPr>
            <a:xfrm>
              <a:off x="4756975" y="2794162"/>
              <a:ext cx="4212522" cy="1466555"/>
            </a:xfrm>
            <a:prstGeom prst="rect">
              <a:avLst/>
            </a:prstGeom>
            <a:noFill/>
          </p:spPr>
          <p:txBody>
            <a:bodyPr wrap="square">
              <a:spAutoFit/>
            </a:bodyPr>
            <a:lstStyle/>
            <a:p>
              <a:pPr marL="171450" indent="-285750" defTabSz="685800">
                <a:lnSpc>
                  <a:spcPct val="90000"/>
                </a:lnSpc>
                <a:spcBef>
                  <a:spcPts val="375"/>
                </a:spcBef>
                <a:buFont typeface="Wingdings" panose="05000000000000000000" pitchFamily="2" charset="2"/>
                <a:buChar char="Ø"/>
              </a:pPr>
              <a:r>
                <a:rPr lang="en-US" sz="1100" b="1" i="1"/>
                <a:t>Example b: </a:t>
              </a:r>
              <a:r>
                <a:rPr lang="en-US" sz="1100" i="1"/>
                <a:t>PK sampling schedule: (1 Cycle=21 Day, </a:t>
              </a:r>
              <a:r>
                <a:rPr lang="en-US" sz="1100" i="1">
                  <a:solidFill>
                    <a:srgbClr val="FF0000"/>
                  </a:solidFill>
                </a:rPr>
                <a:t>Q3W</a:t>
              </a:r>
              <a:r>
                <a:rPr lang="en-US" sz="1100" i="1"/>
                <a:t>)</a:t>
              </a:r>
            </a:p>
            <a:p>
              <a:pPr marL="514350" lvl="1" indent="-171450" defTabSz="685800">
                <a:lnSpc>
                  <a:spcPct val="90000"/>
                </a:lnSpc>
                <a:spcBef>
                  <a:spcPts val="375"/>
                </a:spcBef>
                <a:buFont typeface="Arial" panose="020B0604020202020204" pitchFamily="34" charset="0"/>
                <a:buChar char="•"/>
              </a:pPr>
              <a:r>
                <a:rPr lang="en-US" sz="1100" i="1"/>
                <a:t>C1D1 </a:t>
              </a:r>
              <a:r>
                <a:rPr lang="en-US" sz="1100" i="1" err="1"/>
                <a:t>predose</a:t>
              </a:r>
              <a:r>
                <a:rPr lang="en-US" sz="1100" i="1"/>
                <a:t> --&gt; NPRLT=0</a:t>
              </a:r>
            </a:p>
            <a:p>
              <a:pPr marL="514350" lvl="1" indent="-171450" defTabSz="685800">
                <a:lnSpc>
                  <a:spcPct val="90000"/>
                </a:lnSpc>
                <a:spcBef>
                  <a:spcPts val="375"/>
                </a:spcBef>
                <a:buFont typeface="Arial" panose="020B0604020202020204" pitchFamily="34" charset="0"/>
                <a:buChar char="•"/>
              </a:pPr>
              <a:r>
                <a:rPr lang="en-US" sz="1100" i="1"/>
                <a:t>C1D1 1h (+/- 10 min) </a:t>
              </a:r>
              <a:r>
                <a:rPr lang="en-US" sz="1100" i="1" err="1"/>
                <a:t>postdose</a:t>
              </a:r>
              <a:r>
                <a:rPr lang="en-US" sz="1100" i="1"/>
                <a:t> --&gt; NPRLT=1</a:t>
              </a:r>
            </a:p>
            <a:p>
              <a:pPr marL="514350" lvl="1" indent="-171450" defTabSz="685800">
                <a:lnSpc>
                  <a:spcPct val="90000"/>
                </a:lnSpc>
                <a:spcBef>
                  <a:spcPts val="375"/>
                </a:spcBef>
                <a:buFont typeface="Arial" panose="020B0604020202020204" pitchFamily="34" charset="0"/>
                <a:buChar char="•"/>
              </a:pPr>
              <a:r>
                <a:rPr lang="en-US" sz="1100" i="1"/>
                <a:t>C1D1 24h (+/- 60 min) </a:t>
              </a:r>
              <a:r>
                <a:rPr lang="en-US" sz="1100" i="1" err="1"/>
                <a:t>postdose</a:t>
              </a:r>
              <a:r>
                <a:rPr lang="en-US" sz="1100" i="1"/>
                <a:t>/</a:t>
              </a:r>
              <a:r>
                <a:rPr lang="en-US" sz="1100" i="1" err="1"/>
                <a:t>predose</a:t>
              </a:r>
              <a:r>
                <a:rPr lang="en-US" sz="1100" i="1"/>
                <a:t> --&gt; NPRLT=24</a:t>
              </a:r>
            </a:p>
            <a:p>
              <a:pPr marL="514350" lvl="1" indent="-171450" defTabSz="685800">
                <a:lnSpc>
                  <a:spcPct val="90000"/>
                </a:lnSpc>
                <a:spcBef>
                  <a:spcPts val="375"/>
                </a:spcBef>
                <a:buFont typeface="Arial" panose="020B0604020202020204" pitchFamily="34" charset="0"/>
                <a:buChar char="•"/>
              </a:pPr>
              <a:r>
                <a:rPr lang="en-US" sz="1100" i="1">
                  <a:solidFill>
                    <a:srgbClr val="FF0000"/>
                  </a:solidFill>
                </a:rPr>
                <a:t>C1D1 48h (+/- 60 min) </a:t>
              </a:r>
              <a:r>
                <a:rPr lang="en-US" sz="1100" i="1" err="1">
                  <a:solidFill>
                    <a:srgbClr val="FF0000"/>
                  </a:solidFill>
                </a:rPr>
                <a:t>postdose</a:t>
              </a:r>
              <a:r>
                <a:rPr lang="en-US" sz="1100" i="1">
                  <a:solidFill>
                    <a:srgbClr val="FF0000"/>
                  </a:solidFill>
                </a:rPr>
                <a:t>/</a:t>
              </a:r>
              <a:r>
                <a:rPr lang="en-US" sz="1100" i="1" err="1">
                  <a:solidFill>
                    <a:srgbClr val="FF0000"/>
                  </a:solidFill>
                </a:rPr>
                <a:t>predose</a:t>
              </a:r>
              <a:r>
                <a:rPr lang="en-US" sz="1100" i="1">
                  <a:solidFill>
                    <a:srgbClr val="FF0000"/>
                  </a:solidFill>
                </a:rPr>
                <a:t> --&gt; NPRLT=48</a:t>
              </a:r>
            </a:p>
            <a:p>
              <a:pPr marL="514350" lvl="1" indent="-171450" defTabSz="685800">
                <a:lnSpc>
                  <a:spcPct val="90000"/>
                </a:lnSpc>
                <a:spcBef>
                  <a:spcPts val="375"/>
                </a:spcBef>
                <a:buFont typeface="Arial" panose="020B0604020202020204" pitchFamily="34" charset="0"/>
                <a:buChar char="•"/>
              </a:pPr>
              <a:r>
                <a:rPr lang="en-US" sz="1100" i="1">
                  <a:solidFill>
                    <a:srgbClr val="FF0000"/>
                  </a:solidFill>
                </a:rPr>
                <a:t>C2D1 </a:t>
              </a:r>
              <a:r>
                <a:rPr lang="en-US" sz="1100" i="1" err="1">
                  <a:solidFill>
                    <a:srgbClr val="FF0000"/>
                  </a:solidFill>
                </a:rPr>
                <a:t>predose</a:t>
              </a:r>
              <a:r>
                <a:rPr lang="en-US" sz="1100" i="1">
                  <a:solidFill>
                    <a:srgbClr val="FF0000"/>
                  </a:solidFill>
                </a:rPr>
                <a:t> --&gt; NPRLT=21*24</a:t>
              </a:r>
            </a:p>
            <a:p>
              <a:pPr marL="514350" lvl="1" indent="-171450" defTabSz="685800">
                <a:lnSpc>
                  <a:spcPct val="90000"/>
                </a:lnSpc>
                <a:spcBef>
                  <a:spcPts val="375"/>
                </a:spcBef>
                <a:buFont typeface="Arial" panose="020B0604020202020204" pitchFamily="34" charset="0"/>
                <a:buChar char="•"/>
              </a:pPr>
              <a:r>
                <a:rPr lang="en-US" sz="1100" i="1"/>
                <a:t>C2D1 1h (+/- 10 min) </a:t>
              </a:r>
              <a:r>
                <a:rPr lang="en-US" sz="1100" i="1" err="1"/>
                <a:t>postdose</a:t>
              </a:r>
              <a:r>
                <a:rPr lang="en-US" sz="1100" i="1"/>
                <a:t> --&gt; NPRLT=1</a:t>
              </a:r>
            </a:p>
          </p:txBody>
        </p:sp>
      </p:grpSp>
    </p:spTree>
    <p:extLst>
      <p:ext uri="{BB962C8B-B14F-4D97-AF65-F5344CB8AC3E}">
        <p14:creationId xmlns:p14="http://schemas.microsoft.com/office/powerpoint/2010/main" val="257078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E0AE8F5-E090-B1AA-374E-29B225089816}"/>
              </a:ext>
            </a:extLst>
          </p:cNvPr>
          <p:cNvSpPr txBox="1"/>
          <p:nvPr/>
        </p:nvSpPr>
        <p:spPr>
          <a:xfrm>
            <a:off x="740833" y="3271536"/>
            <a:ext cx="8403167" cy="1368000"/>
          </a:xfrm>
          <a:prstGeom prst="rect">
            <a:avLst/>
          </a:prstGeom>
          <a:solidFill>
            <a:srgbClr val="D9F0FA"/>
          </a:solidFill>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a:p>
        </p:txBody>
      </p:sp>
      <p:sp>
        <p:nvSpPr>
          <p:cNvPr id="2" name="Title 1">
            <a:extLst>
              <a:ext uri="{FF2B5EF4-FFF2-40B4-BE49-F238E27FC236}">
                <a16:creationId xmlns:a16="http://schemas.microsoft.com/office/drawing/2014/main" id="{A22D51F8-E6F9-F648-82C4-5AAF80E3CC0B}"/>
              </a:ext>
            </a:extLst>
          </p:cNvPr>
          <p:cNvSpPr>
            <a:spLocks noGrp="1"/>
          </p:cNvSpPr>
          <p:nvPr>
            <p:ph type="title"/>
          </p:nvPr>
        </p:nvSpPr>
        <p:spPr/>
        <p:txBody>
          <a:bodyPr>
            <a:normAutofit/>
          </a:bodyPr>
          <a:lstStyle/>
          <a:p>
            <a:r>
              <a:rPr lang="en-US" altLang="zh-CN"/>
              <a:t>PART 3: Variables for CP Inputs</a:t>
            </a:r>
            <a:endParaRPr lang="en-US"/>
          </a:p>
        </p:txBody>
      </p:sp>
      <p:sp>
        <p:nvSpPr>
          <p:cNvPr id="3" name="Content Placeholder 2">
            <a:extLst>
              <a:ext uri="{FF2B5EF4-FFF2-40B4-BE49-F238E27FC236}">
                <a16:creationId xmlns:a16="http://schemas.microsoft.com/office/drawing/2014/main" id="{6681E3BF-4006-9649-8616-F415AB364D40}"/>
              </a:ext>
            </a:extLst>
          </p:cNvPr>
          <p:cNvSpPr>
            <a:spLocks noGrp="1"/>
          </p:cNvSpPr>
          <p:nvPr>
            <p:ph sz="half" idx="1"/>
          </p:nvPr>
        </p:nvSpPr>
        <p:spPr>
          <a:xfrm>
            <a:off x="800100" y="1111251"/>
            <a:ext cx="7945967" cy="2569400"/>
          </a:xfrm>
        </p:spPr>
        <p:txBody>
          <a:bodyPr>
            <a:normAutofit/>
          </a:bodyPr>
          <a:lstStyle/>
          <a:p>
            <a:r>
              <a:rPr lang="en-US" dirty="0"/>
              <a:t>EXCLF/EXCLFCOM</a:t>
            </a:r>
          </a:p>
          <a:p>
            <a:pPr lvl="1"/>
            <a:r>
              <a:rPr lang="en-US" dirty="0"/>
              <a:t>Record Exclusion/Comment for the Record Exclusion.</a:t>
            </a:r>
          </a:p>
          <a:p>
            <a:pPr lvl="1"/>
            <a:r>
              <a:rPr lang="en-US" dirty="0"/>
              <a:t>Can be captured prior to the modeling or after some analysis, with possible iterations and adjustments. </a:t>
            </a:r>
          </a:p>
          <a:p>
            <a:r>
              <a:rPr lang="en-US" dirty="0"/>
              <a:t>FLGREAS/FLGREASC</a:t>
            </a:r>
          </a:p>
          <a:p>
            <a:pPr lvl="1"/>
            <a:r>
              <a:rPr lang="en-US" dirty="0"/>
              <a:t>Identification of Data Issue Reason.</a:t>
            </a:r>
          </a:p>
          <a:p>
            <a:pPr lvl="1"/>
            <a:r>
              <a:rPr lang="en-US" dirty="0"/>
              <a:t>Captures primary reason for identifying the record for data issues (e.g., dose time imputation flags). </a:t>
            </a:r>
          </a:p>
          <a:p>
            <a:pPr lvl="1">
              <a:lnSpc>
                <a:spcPct val="80000"/>
              </a:lnSpc>
            </a:pPr>
            <a:endParaRPr lang="en-US" sz="1300" dirty="0"/>
          </a:p>
          <a:p>
            <a:pPr>
              <a:buFont typeface="Wingdings" panose="05000000000000000000" pitchFamily="2" charset="2"/>
              <a:buChar char="Ø"/>
            </a:pPr>
            <a:r>
              <a:rPr lang="en-US" sz="1200" b="1" i="1" dirty="0"/>
              <a:t>Examples of the exclusions or reasons</a:t>
            </a:r>
            <a:r>
              <a:rPr lang="zh-CN" altLang="en-US" sz="1200" b="1" i="1" dirty="0"/>
              <a:t>：</a:t>
            </a:r>
            <a:endParaRPr lang="en-US" sz="1200" b="1" i="1" dirty="0"/>
          </a:p>
        </p:txBody>
      </p:sp>
      <p:sp>
        <p:nvSpPr>
          <p:cNvPr id="6" name="Slide Number Placeholder 5">
            <a:extLst>
              <a:ext uri="{FF2B5EF4-FFF2-40B4-BE49-F238E27FC236}">
                <a16:creationId xmlns:a16="http://schemas.microsoft.com/office/drawing/2014/main" id="{22DC167F-4742-0E4B-8560-34ECF606D1EB}"/>
              </a:ext>
            </a:extLst>
          </p:cNvPr>
          <p:cNvSpPr>
            <a:spLocks noGrp="1"/>
          </p:cNvSpPr>
          <p:nvPr>
            <p:ph type="sldNum" sz="quarter" idx="12"/>
          </p:nvPr>
        </p:nvSpPr>
        <p:spPr/>
        <p:txBody>
          <a:bodyPr/>
          <a:lstStyle/>
          <a:p>
            <a:fld id="{EB4FF9C4-EEBF-D24D-8A4E-C0B9CCE3F975}" type="slidenum">
              <a:rPr lang="en-US" smtClean="0"/>
              <a:pPr/>
              <a:t>27</a:t>
            </a:fld>
            <a:endParaRPr lang="en-US"/>
          </a:p>
        </p:txBody>
      </p:sp>
      <p:sp>
        <p:nvSpPr>
          <p:cNvPr id="7"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a:t>CDISC 2024 China Interchange | #ClearDataClearImpact</a:t>
            </a:r>
          </a:p>
        </p:txBody>
      </p:sp>
      <p:sp>
        <p:nvSpPr>
          <p:cNvPr id="8" name="文本框 7">
            <a:extLst>
              <a:ext uri="{FF2B5EF4-FFF2-40B4-BE49-F238E27FC236}">
                <a16:creationId xmlns:a16="http://schemas.microsoft.com/office/drawing/2014/main" id="{89E09A7E-B3A4-D1CC-7B76-1BBC005A1015}"/>
              </a:ext>
            </a:extLst>
          </p:cNvPr>
          <p:cNvSpPr txBox="1"/>
          <p:nvPr/>
        </p:nvSpPr>
        <p:spPr>
          <a:xfrm>
            <a:off x="916673" y="3572164"/>
            <a:ext cx="8227327" cy="1107996"/>
          </a:xfrm>
          <a:prstGeom prst="rect">
            <a:avLst/>
          </a:prstGeom>
          <a:noFill/>
        </p:spPr>
        <p:txBody>
          <a:bodyPr wrap="square" numCol="2" rtlCol="0">
            <a:spAutoFit/>
          </a:bodyPr>
          <a:lstStyle/>
          <a:p>
            <a:pPr marL="171450" indent="-171450">
              <a:buFont typeface="Courier New" panose="02070309020205020404" pitchFamily="49" charset="0"/>
              <a:buChar char="o"/>
            </a:pPr>
            <a:r>
              <a:rPr lang="en-US" sz="1100" i="1" dirty="0"/>
              <a:t>Missing sample information</a:t>
            </a:r>
          </a:p>
          <a:p>
            <a:pPr marL="171450" indent="-171450">
              <a:buFont typeface="Courier New" panose="02070309020205020404" pitchFamily="49" charset="0"/>
              <a:buChar char="o"/>
            </a:pPr>
            <a:r>
              <a:rPr lang="en-US" sz="1100" i="1" dirty="0"/>
              <a:t>Post-first dose LLOQ or BLQ</a:t>
            </a:r>
          </a:p>
          <a:p>
            <a:pPr marL="171450" indent="-171450">
              <a:buFont typeface="Courier New" panose="02070309020205020404" pitchFamily="49" charset="0"/>
              <a:buChar char="o"/>
            </a:pPr>
            <a:r>
              <a:rPr lang="en-US" sz="1100" i="1" dirty="0"/>
              <a:t>Day 1 pre-dose samples</a:t>
            </a:r>
          </a:p>
          <a:p>
            <a:pPr marL="171450" indent="-171450">
              <a:buFont typeface="Courier New" panose="02070309020205020404" pitchFamily="49" charset="0"/>
              <a:buChar char="o"/>
            </a:pPr>
            <a:r>
              <a:rPr lang="en-US" sz="1100" i="1" dirty="0"/>
              <a:t>Duplicate samples with different concentrations</a:t>
            </a:r>
          </a:p>
          <a:p>
            <a:pPr marL="171450" indent="-171450">
              <a:buFont typeface="Courier New" panose="02070309020205020404" pitchFamily="49" charset="0"/>
              <a:buChar char="o"/>
            </a:pPr>
            <a:r>
              <a:rPr lang="en-US" sz="1100" i="1" dirty="0"/>
              <a:t>Concentration value outliers</a:t>
            </a:r>
          </a:p>
          <a:p>
            <a:pPr marL="171450" indent="-171450">
              <a:buFont typeface="Courier New" panose="02070309020205020404" pitchFamily="49" charset="0"/>
              <a:buChar char="o"/>
            </a:pPr>
            <a:endParaRPr lang="en-US" sz="1100" i="1" dirty="0"/>
          </a:p>
          <a:p>
            <a:pPr marL="171450" indent="-171450">
              <a:buFont typeface="Courier New" panose="02070309020205020404" pitchFamily="49" charset="0"/>
              <a:buChar char="o"/>
            </a:pPr>
            <a:r>
              <a:rPr lang="en-US" sz="1100" i="1" dirty="0"/>
              <a:t>Imputed missing dose amount with nominal/actual dose</a:t>
            </a:r>
          </a:p>
          <a:p>
            <a:pPr marL="171450" indent="-171450">
              <a:buFont typeface="Courier New" panose="02070309020205020404" pitchFamily="49" charset="0"/>
              <a:buChar char="o"/>
            </a:pPr>
            <a:r>
              <a:rPr lang="en-US" sz="1100" i="1" dirty="0"/>
              <a:t>Actual dose deviates from planned/nominal dose</a:t>
            </a:r>
          </a:p>
          <a:p>
            <a:pPr marL="171450" indent="-171450">
              <a:buFont typeface="Courier New" panose="02070309020205020404" pitchFamily="49" charset="0"/>
              <a:buChar char="o"/>
            </a:pPr>
            <a:r>
              <a:rPr lang="en-US" sz="1100" i="1" dirty="0"/>
              <a:t>Imputed dose time</a:t>
            </a:r>
          </a:p>
          <a:p>
            <a:pPr marL="171450" indent="-171450">
              <a:buFont typeface="Courier New" panose="02070309020205020404" pitchFamily="49" charset="0"/>
              <a:buChar char="o"/>
            </a:pPr>
            <a:r>
              <a:rPr lang="en-US" sz="1100" i="1" dirty="0"/>
              <a:t>Imputed infusion duration</a:t>
            </a:r>
          </a:p>
          <a:p>
            <a:pPr marL="171450" indent="-171450">
              <a:buFont typeface="Courier New" panose="02070309020205020404" pitchFamily="49" charset="0"/>
              <a:buChar char="o"/>
            </a:pPr>
            <a:r>
              <a:rPr lang="en-US" sz="1100" i="1" dirty="0"/>
              <a:t>……</a:t>
            </a:r>
          </a:p>
        </p:txBody>
      </p:sp>
    </p:spTree>
    <p:extLst>
      <p:ext uri="{BB962C8B-B14F-4D97-AF65-F5344CB8AC3E}">
        <p14:creationId xmlns:p14="http://schemas.microsoft.com/office/powerpoint/2010/main" val="1117731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51F8-E6F9-F648-82C4-5AAF80E3CC0B}"/>
              </a:ext>
            </a:extLst>
          </p:cNvPr>
          <p:cNvSpPr>
            <a:spLocks noGrp="1"/>
          </p:cNvSpPr>
          <p:nvPr>
            <p:ph type="title"/>
          </p:nvPr>
        </p:nvSpPr>
        <p:spPr/>
        <p:txBody>
          <a:bodyPr>
            <a:normAutofit/>
          </a:bodyPr>
          <a:lstStyle/>
          <a:p>
            <a:r>
              <a:rPr lang="en-US" altLang="zh-CN"/>
              <a:t>PART 4: </a:t>
            </a:r>
            <a:r>
              <a:rPr lang="en-US"/>
              <a:t>Covariates</a:t>
            </a:r>
          </a:p>
        </p:txBody>
      </p:sp>
      <p:sp>
        <p:nvSpPr>
          <p:cNvPr id="3" name="Content Placeholder 2">
            <a:extLst>
              <a:ext uri="{FF2B5EF4-FFF2-40B4-BE49-F238E27FC236}">
                <a16:creationId xmlns:a16="http://schemas.microsoft.com/office/drawing/2014/main" id="{6681E3BF-4006-9649-8616-F415AB364D40}"/>
              </a:ext>
            </a:extLst>
          </p:cNvPr>
          <p:cNvSpPr>
            <a:spLocks noGrp="1"/>
          </p:cNvSpPr>
          <p:nvPr>
            <p:ph sz="half" idx="1"/>
          </p:nvPr>
        </p:nvSpPr>
        <p:spPr>
          <a:xfrm>
            <a:off x="800099" y="1111250"/>
            <a:ext cx="7886699" cy="3521473"/>
          </a:xfrm>
        </p:spPr>
        <p:txBody>
          <a:bodyPr>
            <a:normAutofit/>
          </a:bodyPr>
          <a:lstStyle/>
          <a:p>
            <a:r>
              <a:rPr lang="en-US" sz="1600" dirty="0"/>
              <a:t>WT - Weight (kg)</a:t>
            </a:r>
          </a:p>
          <a:p>
            <a:r>
              <a:rPr lang="en-US" sz="1600" dirty="0"/>
              <a:t>WTBL - Baseline Weight (kg)</a:t>
            </a:r>
          </a:p>
          <a:p>
            <a:r>
              <a:rPr lang="en-US" sz="1600" dirty="0"/>
              <a:t>HTBL - Baseline Height (cm)</a:t>
            </a:r>
          </a:p>
          <a:p>
            <a:r>
              <a:rPr lang="en-US" sz="1600" dirty="0"/>
              <a:t>BMIBL - Baseline Body Mass Index (kg/m^2)</a:t>
            </a:r>
          </a:p>
          <a:p>
            <a:r>
              <a:rPr lang="en-US" sz="1600" dirty="0"/>
              <a:t>BSABL - Baseline Body Surface Area (m^2)</a:t>
            </a:r>
          </a:p>
          <a:p>
            <a:r>
              <a:rPr lang="en-US" sz="1600" dirty="0"/>
              <a:t>ECOGBL - Baseline ECOG </a:t>
            </a:r>
          </a:p>
          <a:p>
            <a:r>
              <a:rPr lang="en-US" sz="1600" dirty="0"/>
              <a:t>TBIBL - Baseline Total Bilirubin </a:t>
            </a:r>
          </a:p>
          <a:p>
            <a:r>
              <a:rPr lang="en-US" sz="1600" dirty="0"/>
              <a:t>ASTBL - Baseline Aspartate transaminase </a:t>
            </a:r>
          </a:p>
          <a:p>
            <a:r>
              <a:rPr lang="en-US" sz="1600" dirty="0"/>
              <a:t>ALTBL - Baseline Alanine transaminase </a:t>
            </a:r>
          </a:p>
          <a:p>
            <a:r>
              <a:rPr lang="en-US" sz="1600" dirty="0"/>
              <a:t>CRCLBL - Baseline Creatinine Clearance Derivation</a:t>
            </a:r>
          </a:p>
        </p:txBody>
      </p:sp>
      <p:sp>
        <p:nvSpPr>
          <p:cNvPr id="6" name="Slide Number Placeholder 5">
            <a:extLst>
              <a:ext uri="{FF2B5EF4-FFF2-40B4-BE49-F238E27FC236}">
                <a16:creationId xmlns:a16="http://schemas.microsoft.com/office/drawing/2014/main" id="{22DC167F-4742-0E4B-8560-34ECF606D1EB}"/>
              </a:ext>
            </a:extLst>
          </p:cNvPr>
          <p:cNvSpPr>
            <a:spLocks noGrp="1"/>
          </p:cNvSpPr>
          <p:nvPr>
            <p:ph type="sldNum" sz="quarter" idx="12"/>
          </p:nvPr>
        </p:nvSpPr>
        <p:spPr/>
        <p:txBody>
          <a:bodyPr/>
          <a:lstStyle/>
          <a:p>
            <a:fld id="{EB4FF9C4-EEBF-D24D-8A4E-C0B9CCE3F975}" type="slidenum">
              <a:rPr lang="en-US" smtClean="0"/>
              <a:pPr/>
              <a:t>28</a:t>
            </a:fld>
            <a:endParaRPr lang="en-US"/>
          </a:p>
        </p:txBody>
      </p:sp>
      <p:sp>
        <p:nvSpPr>
          <p:cNvPr id="7"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a:t>CDISC 2024 China Interchange | #ClearDataClearImpact</a:t>
            </a:r>
          </a:p>
        </p:txBody>
      </p:sp>
      <p:sp>
        <p:nvSpPr>
          <p:cNvPr id="16" name="标注: 线形(带边框和强调线) 15">
            <a:extLst>
              <a:ext uri="{FF2B5EF4-FFF2-40B4-BE49-F238E27FC236}">
                <a16:creationId xmlns:a16="http://schemas.microsoft.com/office/drawing/2014/main" id="{C082A1A4-8B92-C608-9089-BA7B7DDB3D12}"/>
              </a:ext>
            </a:extLst>
          </p:cNvPr>
          <p:cNvSpPr/>
          <p:nvPr/>
        </p:nvSpPr>
        <p:spPr>
          <a:xfrm>
            <a:off x="6258443" y="3447759"/>
            <a:ext cx="2739710" cy="994172"/>
          </a:xfrm>
          <a:prstGeom prst="accentBorderCallout1">
            <a:avLst>
              <a:gd name="adj1" fmla="val 70004"/>
              <a:gd name="adj2" fmla="val -3988"/>
              <a:gd name="adj3" fmla="val 68371"/>
              <a:gd name="adj4" fmla="val -2024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800" b="1" i="1" dirty="0">
                <a:solidFill>
                  <a:schemeClr val="tx1"/>
                </a:solidFill>
              </a:rPr>
              <a:t>CRCL={((140–age) x WT)/(72xSCR)} x 0.85 [if female]</a:t>
            </a:r>
            <a:endParaRPr lang="en-US" sz="800" i="1" dirty="0">
              <a:solidFill>
                <a:schemeClr val="tx1"/>
              </a:solidFill>
            </a:endParaRPr>
          </a:p>
          <a:p>
            <a:r>
              <a:rPr lang="en-US" sz="800" i="1" dirty="0">
                <a:solidFill>
                  <a:schemeClr val="tx1"/>
                </a:solidFill>
              </a:rPr>
              <a:t>where:</a:t>
            </a:r>
          </a:p>
          <a:p>
            <a:r>
              <a:rPr lang="en-US" sz="800" i="1" dirty="0">
                <a:solidFill>
                  <a:schemeClr val="tx1"/>
                </a:solidFill>
              </a:rPr>
              <a:t>CRCL (creatinine clearance) = mL/min</a:t>
            </a:r>
          </a:p>
          <a:p>
            <a:r>
              <a:rPr lang="en-US" sz="800" i="1" dirty="0">
                <a:solidFill>
                  <a:schemeClr val="tx1"/>
                </a:solidFill>
              </a:rPr>
              <a:t>Age (years)</a:t>
            </a:r>
          </a:p>
          <a:p>
            <a:r>
              <a:rPr lang="en-US" sz="800" i="1" dirty="0">
                <a:solidFill>
                  <a:schemeClr val="tx1"/>
                </a:solidFill>
              </a:rPr>
              <a:t>WT (kg)</a:t>
            </a:r>
          </a:p>
          <a:p>
            <a:r>
              <a:rPr lang="en-US" sz="800" i="1" dirty="0">
                <a:solidFill>
                  <a:schemeClr val="tx1"/>
                </a:solidFill>
              </a:rPr>
              <a:t>SCR (serum creatinine) in mg/dL</a:t>
            </a:r>
          </a:p>
          <a:p>
            <a:r>
              <a:rPr lang="en-US" sz="800" i="1" dirty="0">
                <a:solidFill>
                  <a:schemeClr val="tx1"/>
                </a:solidFill>
              </a:rPr>
              <a:t>1 mg/dL=88.4017 µmol/L</a:t>
            </a:r>
          </a:p>
        </p:txBody>
      </p:sp>
      <p:sp>
        <p:nvSpPr>
          <p:cNvPr id="18" name="矩形: 圆角 17">
            <a:extLst>
              <a:ext uri="{FF2B5EF4-FFF2-40B4-BE49-F238E27FC236}">
                <a16:creationId xmlns:a16="http://schemas.microsoft.com/office/drawing/2014/main" id="{851CA6EF-1B0A-F05E-87E2-B27E70128E19}"/>
              </a:ext>
            </a:extLst>
          </p:cNvPr>
          <p:cNvSpPr/>
          <p:nvPr/>
        </p:nvSpPr>
        <p:spPr>
          <a:xfrm>
            <a:off x="4916881" y="497086"/>
            <a:ext cx="3616779" cy="1389229"/>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i="1" dirty="0">
                <a:solidFill>
                  <a:schemeClr val="tx1"/>
                </a:solidFill>
              </a:rPr>
              <a:t>GENERAL NOTES</a:t>
            </a:r>
          </a:p>
          <a:p>
            <a:r>
              <a:rPr lang="en-US" sz="900" b="1" i="1" dirty="0">
                <a:solidFill>
                  <a:schemeClr val="tx1"/>
                </a:solidFill>
              </a:rPr>
              <a:t>Source</a:t>
            </a:r>
            <a:r>
              <a:rPr lang="en-US" sz="900" i="1" dirty="0">
                <a:solidFill>
                  <a:schemeClr val="tx1"/>
                </a:solidFill>
              </a:rPr>
              <a:t>: </a:t>
            </a:r>
          </a:p>
          <a:p>
            <a:r>
              <a:rPr lang="en-US" sz="900" i="1" dirty="0">
                <a:solidFill>
                  <a:schemeClr val="tx1"/>
                </a:solidFill>
              </a:rPr>
              <a:t>   ADSL, </a:t>
            </a:r>
            <a:r>
              <a:rPr lang="en-US" altLang="zh-CN" sz="900" i="1" dirty="0">
                <a:solidFill>
                  <a:schemeClr val="tx1"/>
                </a:solidFill>
              </a:rPr>
              <a:t>ADLB,</a:t>
            </a:r>
            <a:r>
              <a:rPr lang="zh-CN" altLang="en-US" sz="900" i="1" dirty="0">
                <a:solidFill>
                  <a:schemeClr val="tx1"/>
                </a:solidFill>
              </a:rPr>
              <a:t> </a:t>
            </a:r>
            <a:r>
              <a:rPr lang="en-US" altLang="zh-CN" sz="900" i="1" dirty="0">
                <a:solidFill>
                  <a:schemeClr val="tx1"/>
                </a:solidFill>
              </a:rPr>
              <a:t>ADVS, ADBASE, …</a:t>
            </a:r>
          </a:p>
          <a:p>
            <a:r>
              <a:rPr lang="en-US" altLang="zh-CN" sz="900" i="1" dirty="0">
                <a:solidFill>
                  <a:schemeClr val="tx1"/>
                </a:solidFill>
              </a:rPr>
              <a:t>   Derivation and formulas based on study protocol/SAP. </a:t>
            </a:r>
            <a:endParaRPr lang="en-US" sz="900" i="1" dirty="0">
              <a:solidFill>
                <a:schemeClr val="tx1"/>
              </a:solidFill>
            </a:endParaRPr>
          </a:p>
          <a:p>
            <a:r>
              <a:rPr lang="en-US" sz="900" b="1" i="1" dirty="0">
                <a:solidFill>
                  <a:schemeClr val="tx1"/>
                </a:solidFill>
              </a:rPr>
              <a:t>Missing values:</a:t>
            </a:r>
          </a:p>
          <a:p>
            <a:r>
              <a:rPr lang="en-US" sz="900" i="1" dirty="0">
                <a:solidFill>
                  <a:schemeClr val="tx1"/>
                </a:solidFill>
              </a:rPr>
              <a:t>  Leave as missing (code to a numeric number if tool does not accept missing; e.g., -99, 99999).</a:t>
            </a:r>
          </a:p>
        </p:txBody>
      </p:sp>
    </p:spTree>
    <p:extLst>
      <p:ext uri="{BB962C8B-B14F-4D97-AF65-F5344CB8AC3E}">
        <p14:creationId xmlns:p14="http://schemas.microsoft.com/office/powerpoint/2010/main" val="312201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2A78EF-CDF7-D080-C184-5E8D5457DBE8}"/>
              </a:ext>
            </a:extLst>
          </p:cNvPr>
          <p:cNvSpPr>
            <a:spLocks noGrp="1"/>
          </p:cNvSpPr>
          <p:nvPr>
            <p:ph type="title"/>
          </p:nvPr>
        </p:nvSpPr>
        <p:spPr/>
        <p:txBody>
          <a:bodyPr/>
          <a:lstStyle/>
          <a:p>
            <a:r>
              <a:rPr lang="en-US" altLang="zh-CN"/>
              <a:t>PART 4: </a:t>
            </a:r>
            <a:r>
              <a:rPr lang="en-US"/>
              <a:t>Covariates</a:t>
            </a:r>
          </a:p>
        </p:txBody>
      </p:sp>
      <p:sp>
        <p:nvSpPr>
          <p:cNvPr id="4" name="灯片编号占位符 3">
            <a:extLst>
              <a:ext uri="{FF2B5EF4-FFF2-40B4-BE49-F238E27FC236}">
                <a16:creationId xmlns:a16="http://schemas.microsoft.com/office/drawing/2014/main" id="{DFA09B84-F940-9EBF-12CE-90DEE6646277}"/>
              </a:ext>
            </a:extLst>
          </p:cNvPr>
          <p:cNvSpPr>
            <a:spLocks noGrp="1"/>
          </p:cNvSpPr>
          <p:nvPr>
            <p:ph type="sldNum" sz="quarter" idx="12"/>
          </p:nvPr>
        </p:nvSpPr>
        <p:spPr/>
        <p:txBody>
          <a:bodyPr/>
          <a:lstStyle/>
          <a:p>
            <a:fld id="{EB4FF9C4-EEBF-D24D-8A4E-C0B9CCE3F975}" type="slidenum">
              <a:rPr lang="en-US" smtClean="0"/>
              <a:t>29</a:t>
            </a:fld>
            <a:endParaRPr lang="en-US"/>
          </a:p>
        </p:txBody>
      </p:sp>
      <p:sp>
        <p:nvSpPr>
          <p:cNvPr id="6" name="页脚占位符 5">
            <a:extLst>
              <a:ext uri="{FF2B5EF4-FFF2-40B4-BE49-F238E27FC236}">
                <a16:creationId xmlns:a16="http://schemas.microsoft.com/office/drawing/2014/main" id="{839E5481-3FFB-03F3-7A76-A9AEE0BC291D}"/>
              </a:ext>
            </a:extLst>
          </p:cNvPr>
          <p:cNvSpPr>
            <a:spLocks noGrp="1"/>
          </p:cNvSpPr>
          <p:nvPr>
            <p:ph type="ftr" sz="quarter" idx="3"/>
          </p:nvPr>
        </p:nvSpPr>
        <p:spPr/>
        <p:txBody>
          <a:bodyPr/>
          <a:lstStyle/>
          <a:p>
            <a:r>
              <a:rPr lang="en-US"/>
              <a:t>CDISC 2024 China Interchange | #ClearDataClearImpact</a:t>
            </a:r>
          </a:p>
        </p:txBody>
      </p:sp>
      <p:sp>
        <p:nvSpPr>
          <p:cNvPr id="10" name="文本框 9">
            <a:extLst>
              <a:ext uri="{FF2B5EF4-FFF2-40B4-BE49-F238E27FC236}">
                <a16:creationId xmlns:a16="http://schemas.microsoft.com/office/drawing/2014/main" id="{063C1FEC-4C30-77A1-C235-9C624E0CDBD3}"/>
              </a:ext>
            </a:extLst>
          </p:cNvPr>
          <p:cNvSpPr txBox="1"/>
          <p:nvPr/>
        </p:nvSpPr>
        <p:spPr>
          <a:xfrm>
            <a:off x="800100" y="1076606"/>
            <a:ext cx="4572000" cy="2583271"/>
          </a:xfrm>
          <a:prstGeom prst="rect">
            <a:avLst/>
          </a:prstGeom>
          <a:noFill/>
        </p:spPr>
        <p:txBody>
          <a:bodyPr wrap="square">
            <a:spAutoFit/>
          </a:bodyPr>
          <a:lstStyle/>
          <a:p>
            <a:pPr marL="171450" indent="-171450" defTabSz="685800">
              <a:lnSpc>
                <a:spcPct val="90000"/>
              </a:lnSpc>
              <a:spcBef>
                <a:spcPts val="750"/>
              </a:spcBef>
              <a:buFont typeface="Arial" panose="020B0604020202020204" pitchFamily="34" charset="0"/>
              <a:buChar char="•"/>
            </a:pPr>
            <a:r>
              <a:rPr lang="en-US" sz="1600"/>
              <a:t>Treatment-emergent ADA</a:t>
            </a:r>
          </a:p>
          <a:p>
            <a:pPr marL="628650" lvl="1" indent="-171450" defTabSz="685800">
              <a:lnSpc>
                <a:spcPct val="90000"/>
              </a:lnSpc>
              <a:spcBef>
                <a:spcPts val="750"/>
              </a:spcBef>
              <a:buFont typeface="Arial" panose="020B0604020202020204" pitchFamily="34" charset="0"/>
              <a:buChar char="•"/>
            </a:pPr>
            <a:r>
              <a:rPr lang="en-US" sz="1400"/>
              <a:t>ADA Titer</a:t>
            </a:r>
          </a:p>
          <a:p>
            <a:pPr marL="628650" lvl="1" indent="-171450" defTabSz="685800">
              <a:lnSpc>
                <a:spcPct val="90000"/>
              </a:lnSpc>
              <a:spcBef>
                <a:spcPts val="750"/>
              </a:spcBef>
              <a:buFont typeface="Arial" panose="020B0604020202020204" pitchFamily="34" charset="0"/>
              <a:buChar char="•"/>
            </a:pPr>
            <a:r>
              <a:rPr lang="en-US" sz="1400"/>
              <a:t>ADA Onset (day)</a:t>
            </a:r>
          </a:p>
          <a:p>
            <a:pPr marL="628650" lvl="1" indent="-171450" defTabSz="685800">
              <a:lnSpc>
                <a:spcPct val="90000"/>
              </a:lnSpc>
              <a:spcBef>
                <a:spcPts val="750"/>
              </a:spcBef>
              <a:buFont typeface="Arial" panose="020B0604020202020204" pitchFamily="34" charset="0"/>
              <a:buChar char="•"/>
            </a:pPr>
            <a:r>
              <a:rPr lang="en-US" sz="1400"/>
              <a:t>ADA Duration (day)</a:t>
            </a:r>
          </a:p>
          <a:p>
            <a:pPr marL="171450" indent="-171450" defTabSz="685800">
              <a:lnSpc>
                <a:spcPct val="90000"/>
              </a:lnSpc>
              <a:spcBef>
                <a:spcPts val="750"/>
              </a:spcBef>
              <a:buFont typeface="Arial" panose="020B0604020202020204" pitchFamily="34" charset="0"/>
              <a:buChar char="•"/>
            </a:pPr>
            <a:r>
              <a:rPr lang="en-US" sz="1600"/>
              <a:t>EGFRBL - Baseline eGFR </a:t>
            </a:r>
          </a:p>
          <a:p>
            <a:pPr marL="171450" indent="-171450" defTabSz="685800">
              <a:lnSpc>
                <a:spcPct val="90000"/>
              </a:lnSpc>
              <a:spcBef>
                <a:spcPts val="750"/>
              </a:spcBef>
              <a:buFont typeface="Arial" panose="020B0604020202020204" pitchFamily="34" charset="0"/>
              <a:buChar char="•"/>
            </a:pPr>
            <a:r>
              <a:rPr lang="en-US" sz="1600"/>
              <a:t>HEPAIMP - Hepatic Impairment Grade</a:t>
            </a:r>
          </a:p>
          <a:p>
            <a:pPr marL="171450" indent="-171450" defTabSz="685800">
              <a:lnSpc>
                <a:spcPct val="90000"/>
              </a:lnSpc>
              <a:spcBef>
                <a:spcPts val="750"/>
              </a:spcBef>
              <a:buFont typeface="Arial" panose="020B0604020202020204" pitchFamily="34" charset="0"/>
              <a:buChar char="•"/>
            </a:pPr>
            <a:r>
              <a:rPr lang="en-US" sz="1600"/>
              <a:t>RENAIMP - Renal Impairment Grade</a:t>
            </a:r>
          </a:p>
          <a:p>
            <a:pPr marL="171450" indent="-171450" defTabSz="685800">
              <a:lnSpc>
                <a:spcPct val="90000"/>
              </a:lnSpc>
              <a:spcBef>
                <a:spcPts val="750"/>
              </a:spcBef>
              <a:buFont typeface="Arial" panose="020B0604020202020204" pitchFamily="34" charset="0"/>
              <a:buChar char="•"/>
            </a:pPr>
            <a:r>
              <a:rPr lang="en-US" sz="1600"/>
              <a:t>…</a:t>
            </a:r>
          </a:p>
        </p:txBody>
      </p:sp>
      <p:sp>
        <p:nvSpPr>
          <p:cNvPr id="11" name="标注: 线形(带边框和强调线) 10">
            <a:extLst>
              <a:ext uri="{FF2B5EF4-FFF2-40B4-BE49-F238E27FC236}">
                <a16:creationId xmlns:a16="http://schemas.microsoft.com/office/drawing/2014/main" id="{B5E4078D-1633-90C4-B2CE-BB558A7FB3E5}"/>
              </a:ext>
            </a:extLst>
          </p:cNvPr>
          <p:cNvSpPr/>
          <p:nvPr/>
        </p:nvSpPr>
        <p:spPr>
          <a:xfrm>
            <a:off x="5093808" y="2024490"/>
            <a:ext cx="3541991" cy="1126824"/>
          </a:xfrm>
          <a:prstGeom prst="accentBorderCallout1">
            <a:avLst>
              <a:gd name="adj1" fmla="val 17511"/>
              <a:gd name="adj2" fmla="val -5180"/>
              <a:gd name="adj3" fmla="val 65156"/>
              <a:gd name="adj4" fmla="val -13858"/>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800" b="1" i="1" dirty="0">
                <a:solidFill>
                  <a:schemeClr val="tx1"/>
                </a:solidFill>
              </a:rPr>
              <a:t>NCI-ODWG criteria based on TB &amp; AST:</a:t>
            </a:r>
          </a:p>
          <a:p>
            <a:r>
              <a:rPr lang="en-US" sz="800" b="1" i="1" dirty="0">
                <a:solidFill>
                  <a:schemeClr val="tx1"/>
                </a:solidFill>
              </a:rPr>
              <a:t>GROUP A: Normal (total bilirubin ≤ULN and AST ≤ULN)</a:t>
            </a:r>
          </a:p>
          <a:p>
            <a:r>
              <a:rPr lang="en-US" sz="800" b="1" i="1" dirty="0">
                <a:solidFill>
                  <a:schemeClr val="tx1"/>
                </a:solidFill>
              </a:rPr>
              <a:t>GROUP B: Mild (total bilirubin &gt; 1.0x-1.5xULN or AST &gt; ULN)</a:t>
            </a:r>
          </a:p>
          <a:p>
            <a:r>
              <a:rPr lang="en-US" sz="800" b="1" i="1" dirty="0">
                <a:solidFill>
                  <a:schemeClr val="tx1"/>
                </a:solidFill>
              </a:rPr>
              <a:t>GROUP C: Moderate (total bilirubin &gt; 1.5x-3xULN)</a:t>
            </a:r>
          </a:p>
          <a:p>
            <a:r>
              <a:rPr lang="en-US" sz="800" b="1" i="1" dirty="0">
                <a:solidFill>
                  <a:schemeClr val="tx1"/>
                </a:solidFill>
              </a:rPr>
              <a:t>GROUP D: Severe (total bilirubin &gt; 3xULN)</a:t>
            </a:r>
          </a:p>
          <a:p>
            <a:r>
              <a:rPr lang="en-US" sz="800" i="1" dirty="0">
                <a:solidFill>
                  <a:schemeClr val="tx1"/>
                </a:solidFill>
              </a:rPr>
              <a:t>The values of the lab covariates should be considered at baseline.</a:t>
            </a:r>
          </a:p>
          <a:p>
            <a:r>
              <a:rPr lang="en-US" sz="800" i="1" dirty="0">
                <a:solidFill>
                  <a:schemeClr val="tx1"/>
                </a:solidFill>
              </a:rPr>
              <a:t>NCI: 0-normal; 1-mild; 2-moderate; 4-severe.</a:t>
            </a:r>
          </a:p>
          <a:p>
            <a:r>
              <a:rPr lang="en-US" sz="800" i="1" dirty="0">
                <a:solidFill>
                  <a:schemeClr val="tx1"/>
                </a:solidFill>
              </a:rPr>
              <a:t>Child-Pugh: 1-Risk A; 2-Risk B; 3-Risk C.</a:t>
            </a:r>
          </a:p>
        </p:txBody>
      </p:sp>
      <p:sp>
        <p:nvSpPr>
          <p:cNvPr id="12" name="标注: 线形(带边框和强调线) 11">
            <a:extLst>
              <a:ext uri="{FF2B5EF4-FFF2-40B4-BE49-F238E27FC236}">
                <a16:creationId xmlns:a16="http://schemas.microsoft.com/office/drawing/2014/main" id="{DE83608B-85A9-DD81-B2DC-8F23D749D2D2}"/>
              </a:ext>
            </a:extLst>
          </p:cNvPr>
          <p:cNvSpPr/>
          <p:nvPr/>
        </p:nvSpPr>
        <p:spPr>
          <a:xfrm>
            <a:off x="5093808" y="3265426"/>
            <a:ext cx="3541991" cy="1386931"/>
          </a:xfrm>
          <a:prstGeom prst="accentBorderCallout1">
            <a:avLst>
              <a:gd name="adj1" fmla="val 19298"/>
              <a:gd name="adj2" fmla="val -4771"/>
              <a:gd name="adj3" fmla="val -6663"/>
              <a:gd name="adj4" fmla="val -2132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800" b="1" i="1" dirty="0">
                <a:solidFill>
                  <a:schemeClr val="tx1"/>
                </a:solidFill>
              </a:rPr>
              <a:t>Derived from one of the following conditions:</a:t>
            </a:r>
          </a:p>
          <a:p>
            <a:r>
              <a:rPr lang="en-US" sz="800" b="1" i="1" dirty="0">
                <a:solidFill>
                  <a:schemeClr val="tx1"/>
                </a:solidFill>
              </a:rPr>
              <a:t>-Control (normal), set to 0, if Renal Function is ≤ 90</a:t>
            </a:r>
          </a:p>
          <a:p>
            <a:r>
              <a:rPr lang="en-US" sz="800" b="1" i="1" dirty="0">
                <a:solidFill>
                  <a:schemeClr val="tx1"/>
                </a:solidFill>
              </a:rPr>
              <a:t>-Mild, set to 1, if Renal Function is 60-&lt; 90</a:t>
            </a:r>
          </a:p>
          <a:p>
            <a:r>
              <a:rPr lang="en-US" sz="800" b="1" i="1" dirty="0">
                <a:solidFill>
                  <a:schemeClr val="tx1"/>
                </a:solidFill>
              </a:rPr>
              <a:t>-Moderate, set to 2. if Renal Function is 30-&lt; 60</a:t>
            </a:r>
          </a:p>
          <a:p>
            <a:r>
              <a:rPr lang="en-US" sz="800" b="1" i="1" dirty="0">
                <a:solidFill>
                  <a:schemeClr val="tx1"/>
                </a:solidFill>
              </a:rPr>
              <a:t>-Severe, set to 3, if Renal Function is 15-&lt; 30</a:t>
            </a:r>
          </a:p>
          <a:p>
            <a:r>
              <a:rPr lang="en-US" sz="800" b="1" i="1" dirty="0">
                <a:solidFill>
                  <a:schemeClr val="tx1"/>
                </a:solidFill>
              </a:rPr>
              <a:t>-End Stage Renal Disease (ESRD), set to 4, if Renal Function is not missing and &lt; 15 not on dialysis/Requiring dialysis.</a:t>
            </a:r>
          </a:p>
          <a:p>
            <a:endParaRPr lang="en-US" sz="800" i="1" dirty="0">
              <a:solidFill>
                <a:schemeClr val="tx1"/>
              </a:solidFill>
            </a:endParaRPr>
          </a:p>
          <a:p>
            <a:r>
              <a:rPr lang="en-US" sz="800" i="1" dirty="0">
                <a:solidFill>
                  <a:schemeClr val="tx1"/>
                </a:solidFill>
              </a:rPr>
              <a:t>EGFRBL is used for Renal Function as priority.</a:t>
            </a:r>
          </a:p>
        </p:txBody>
      </p:sp>
      <p:sp>
        <p:nvSpPr>
          <p:cNvPr id="17" name="标注: 线形(带边框和强调线) 16">
            <a:extLst>
              <a:ext uri="{FF2B5EF4-FFF2-40B4-BE49-F238E27FC236}">
                <a16:creationId xmlns:a16="http://schemas.microsoft.com/office/drawing/2014/main" id="{4ECB3986-3452-C0BF-2C0E-40B5AFAFC6B6}"/>
              </a:ext>
            </a:extLst>
          </p:cNvPr>
          <p:cNvSpPr/>
          <p:nvPr/>
        </p:nvSpPr>
        <p:spPr>
          <a:xfrm>
            <a:off x="5093808" y="668535"/>
            <a:ext cx="3541991" cy="1273521"/>
          </a:xfrm>
          <a:prstGeom prst="accentBorderCallout1">
            <a:avLst>
              <a:gd name="adj1" fmla="val 47799"/>
              <a:gd name="adj2" fmla="val -5924"/>
              <a:gd name="adj3" fmla="val 139383"/>
              <a:gd name="adj4" fmla="val -4423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800" b="1" i="1" dirty="0">
                <a:solidFill>
                  <a:schemeClr val="tx1"/>
                </a:solidFill>
              </a:rPr>
              <a:t>GFR = 141 x min(</a:t>
            </a:r>
            <a:r>
              <a:rPr lang="en-US" sz="800" b="1" i="1" dirty="0" err="1">
                <a:solidFill>
                  <a:schemeClr val="tx1"/>
                </a:solidFill>
              </a:rPr>
              <a:t>Scr</a:t>
            </a:r>
            <a:r>
              <a:rPr lang="en-US" sz="800" b="1" i="1" dirty="0">
                <a:solidFill>
                  <a:schemeClr val="tx1"/>
                </a:solidFill>
              </a:rPr>
              <a:t> /k, 1)^a x max(</a:t>
            </a:r>
            <a:r>
              <a:rPr lang="en-US" sz="800" b="1" i="1" dirty="0" err="1">
                <a:solidFill>
                  <a:schemeClr val="tx1"/>
                </a:solidFill>
              </a:rPr>
              <a:t>Scr</a:t>
            </a:r>
            <a:r>
              <a:rPr lang="en-US" sz="800" b="1" i="1" dirty="0">
                <a:solidFill>
                  <a:schemeClr val="tx1"/>
                </a:solidFill>
              </a:rPr>
              <a:t> /k, 1)^(-1.209) x 0.993^Age x 1.018 [if female] x 1.159 [if black]</a:t>
            </a:r>
          </a:p>
          <a:p>
            <a:r>
              <a:rPr lang="en-US" sz="800" i="1" dirty="0">
                <a:solidFill>
                  <a:schemeClr val="tx1"/>
                </a:solidFill>
              </a:rPr>
              <a:t>where:</a:t>
            </a:r>
          </a:p>
          <a:p>
            <a:r>
              <a:rPr lang="en-US" sz="800" i="1" dirty="0">
                <a:solidFill>
                  <a:schemeClr val="tx1"/>
                </a:solidFill>
              </a:rPr>
              <a:t>a is -0.329 for females and -0.411 for males,</a:t>
            </a:r>
          </a:p>
          <a:p>
            <a:r>
              <a:rPr lang="en-US" sz="800" i="1" dirty="0">
                <a:solidFill>
                  <a:schemeClr val="tx1"/>
                </a:solidFill>
              </a:rPr>
              <a:t>min indicates the minimum of </a:t>
            </a:r>
            <a:r>
              <a:rPr lang="en-US" sz="800" i="1" dirty="0" err="1">
                <a:solidFill>
                  <a:schemeClr val="tx1"/>
                </a:solidFill>
              </a:rPr>
              <a:t>Scr</a:t>
            </a:r>
            <a:r>
              <a:rPr lang="en-US" sz="800" i="1" dirty="0">
                <a:solidFill>
                  <a:schemeClr val="tx1"/>
                </a:solidFill>
              </a:rPr>
              <a:t> /k or 1,</a:t>
            </a:r>
          </a:p>
          <a:p>
            <a:r>
              <a:rPr lang="en-US" sz="800" i="1" dirty="0">
                <a:solidFill>
                  <a:schemeClr val="tx1"/>
                </a:solidFill>
              </a:rPr>
              <a:t>and max indicates the maximum of </a:t>
            </a:r>
            <a:r>
              <a:rPr lang="en-US" sz="800" i="1" dirty="0" err="1">
                <a:solidFill>
                  <a:schemeClr val="tx1"/>
                </a:solidFill>
              </a:rPr>
              <a:t>Scr</a:t>
            </a:r>
            <a:r>
              <a:rPr lang="en-US" sz="800" i="1" dirty="0">
                <a:solidFill>
                  <a:schemeClr val="tx1"/>
                </a:solidFill>
              </a:rPr>
              <a:t> /k or 1.</a:t>
            </a:r>
          </a:p>
          <a:p>
            <a:r>
              <a:rPr lang="en-US" sz="800" i="1" dirty="0">
                <a:solidFill>
                  <a:schemeClr val="tx1"/>
                </a:solidFill>
              </a:rPr>
              <a:t>When unit of </a:t>
            </a:r>
            <a:r>
              <a:rPr lang="en-US" sz="800" i="1" dirty="0" err="1">
                <a:solidFill>
                  <a:schemeClr val="tx1"/>
                </a:solidFill>
              </a:rPr>
              <a:t>Scr</a:t>
            </a:r>
            <a:r>
              <a:rPr lang="en-US" sz="800" i="1" dirty="0">
                <a:solidFill>
                  <a:schemeClr val="tx1"/>
                </a:solidFill>
              </a:rPr>
              <a:t> is µmol/L, k is 61.9 for females and 79.6 for males,</a:t>
            </a:r>
          </a:p>
          <a:p>
            <a:r>
              <a:rPr lang="en-US" sz="800" i="1" dirty="0">
                <a:solidFill>
                  <a:schemeClr val="tx1"/>
                </a:solidFill>
              </a:rPr>
              <a:t>when unit of </a:t>
            </a:r>
            <a:r>
              <a:rPr lang="en-US" sz="800" i="1" dirty="0" err="1">
                <a:solidFill>
                  <a:schemeClr val="tx1"/>
                </a:solidFill>
              </a:rPr>
              <a:t>Scr</a:t>
            </a:r>
            <a:r>
              <a:rPr lang="en-US" sz="800" i="1" dirty="0">
                <a:solidFill>
                  <a:schemeClr val="tx1"/>
                </a:solidFill>
              </a:rPr>
              <a:t> is mg/dL, k is 0.7 for females and 0.9 for males,</a:t>
            </a:r>
          </a:p>
        </p:txBody>
      </p:sp>
    </p:spTree>
    <p:extLst>
      <p:ext uri="{BB962C8B-B14F-4D97-AF65-F5344CB8AC3E}">
        <p14:creationId xmlns:p14="http://schemas.microsoft.com/office/powerpoint/2010/main" val="402195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 and Disclosures</a:t>
            </a:r>
          </a:p>
        </p:txBody>
      </p:sp>
      <p:sp>
        <p:nvSpPr>
          <p:cNvPr id="3" name="Content Placeholder 2"/>
          <p:cNvSpPr>
            <a:spLocks noGrp="1"/>
          </p:cNvSpPr>
          <p:nvPr>
            <p:ph idx="1"/>
          </p:nvPr>
        </p:nvSpPr>
        <p:spPr>
          <a:xfrm>
            <a:off x="800100" y="1111250"/>
            <a:ext cx="7886700" cy="1924345"/>
          </a:xfrm>
        </p:spPr>
        <p:txBody>
          <a:bodyPr>
            <a:normAutofit/>
          </a:bodyPr>
          <a:lstStyle/>
          <a:p>
            <a:r>
              <a:rPr lang="en-US" i="1" dirty="0"/>
              <a:t>The views and opinions expressed in this presentation are those of the author(s) and do not necessarily reflect the official policy or position of CDISC / </a:t>
            </a:r>
            <a:r>
              <a:rPr lang="en-US" i="1" dirty="0" err="1"/>
              <a:t>BeiGene</a:t>
            </a:r>
            <a:r>
              <a:rPr lang="en-US" i="1" dirty="0"/>
              <a:t>. </a:t>
            </a:r>
          </a:p>
          <a:p>
            <a:endParaRPr lang="en-US" i="1" dirty="0"/>
          </a:p>
          <a:p>
            <a:r>
              <a:rPr lang="en-US" i="1" dirty="0"/>
              <a:t>The author(s) have no real or apparent conflicts of interest to report.</a:t>
            </a:r>
          </a:p>
          <a:p>
            <a:pPr marL="0" indent="0">
              <a:buNone/>
            </a:pPr>
            <a:endParaRPr lang="en-US" dirty="0"/>
          </a:p>
          <a:p>
            <a:pPr marL="0" indent="0">
              <a:buNone/>
            </a:pPr>
            <a:endParaRPr lang="en-US" dirty="0"/>
          </a:p>
        </p:txBody>
      </p:sp>
      <p:sp>
        <p:nvSpPr>
          <p:cNvPr id="6" name="Slide Number Placeholder 5"/>
          <p:cNvSpPr>
            <a:spLocks noGrp="1"/>
          </p:cNvSpPr>
          <p:nvPr>
            <p:ph type="sldNum" sz="quarter" idx="12"/>
          </p:nvPr>
        </p:nvSpPr>
        <p:spPr/>
        <p:txBody>
          <a:bodyPr/>
          <a:lstStyle/>
          <a:p>
            <a:fld id="{EB4FF9C4-EEBF-D24D-8A4E-C0B9CCE3F975}" type="slidenum">
              <a:rPr lang="en-US" smtClean="0"/>
              <a:t>3</a:t>
            </a:fld>
            <a:endParaRPr lang="en-US"/>
          </a:p>
        </p:txBody>
      </p:sp>
      <p:sp>
        <p:nvSpPr>
          <p:cNvPr id="9"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spTree>
    <p:extLst>
      <p:ext uri="{BB962C8B-B14F-4D97-AF65-F5344CB8AC3E}">
        <p14:creationId xmlns:p14="http://schemas.microsoft.com/office/powerpoint/2010/main" val="3725284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3CB-17C5-EB4A-9295-BD64097E7816}"/>
              </a:ext>
            </a:extLst>
          </p:cNvPr>
          <p:cNvSpPr>
            <a:spLocks noGrp="1"/>
          </p:cNvSpPr>
          <p:nvPr>
            <p:ph type="title"/>
          </p:nvPr>
        </p:nvSpPr>
        <p:spPr/>
        <p:txBody>
          <a:bodyPr/>
          <a:lstStyle/>
          <a:p>
            <a:r>
              <a:rPr lang="en-US"/>
              <a:t>Conclusion</a:t>
            </a:r>
            <a:endParaRPr lang="en-US" dirty="0"/>
          </a:p>
        </p:txBody>
      </p:sp>
      <p:sp>
        <p:nvSpPr>
          <p:cNvPr id="5" name="Content Placeholder 4">
            <a:extLst>
              <a:ext uri="{FF2B5EF4-FFF2-40B4-BE49-F238E27FC236}">
                <a16:creationId xmlns:a16="http://schemas.microsoft.com/office/drawing/2014/main" id="{4BF8AD4F-BED9-028F-F632-79A1C03B4B4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8309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6A95-13ED-604F-AA65-8144C0F6694B}"/>
              </a:ext>
            </a:extLst>
          </p:cNvPr>
          <p:cNvSpPr>
            <a:spLocks noGrp="1"/>
          </p:cNvSpPr>
          <p:nvPr>
            <p:ph type="title"/>
          </p:nvPr>
        </p:nvSpPr>
        <p:spPr/>
        <p:txBody>
          <a:bodyPr>
            <a:normAutofit/>
          </a:bodyPr>
          <a:lstStyle/>
          <a:p>
            <a:r>
              <a:rPr lang="en-US"/>
              <a:t>Some Challenges Faced by Programmers</a:t>
            </a:r>
            <a:endParaRPr lang="en-US">
              <a:solidFill>
                <a:srgbClr val="134678"/>
              </a:solidFill>
            </a:endParaRPr>
          </a:p>
        </p:txBody>
      </p:sp>
      <p:sp>
        <p:nvSpPr>
          <p:cNvPr id="3" name="Content Placeholder 2">
            <a:extLst>
              <a:ext uri="{FF2B5EF4-FFF2-40B4-BE49-F238E27FC236}">
                <a16:creationId xmlns:a16="http://schemas.microsoft.com/office/drawing/2014/main" id="{92C80A91-8A58-D34B-9C3A-DBCC37353BA0}"/>
              </a:ext>
            </a:extLst>
          </p:cNvPr>
          <p:cNvSpPr>
            <a:spLocks noGrp="1"/>
          </p:cNvSpPr>
          <p:nvPr>
            <p:ph idx="1"/>
          </p:nvPr>
        </p:nvSpPr>
        <p:spPr/>
        <p:txBody>
          <a:bodyPr vert="horz" lIns="0" tIns="0" rIns="0" bIns="0" rtlCol="0" anchor="t">
            <a:normAutofit/>
          </a:bodyPr>
          <a:lstStyle/>
          <a:p>
            <a:r>
              <a:rPr lang="en-US" b="1">
                <a:solidFill>
                  <a:srgbClr val="134678"/>
                </a:solidFill>
                <a:ea typeface="+mn-lt"/>
                <a:cs typeface="+mn-lt"/>
              </a:rPr>
              <a:t>Expertise Gap</a:t>
            </a:r>
            <a:endParaRPr lang="en-US" b="1">
              <a:solidFill>
                <a:srgbClr val="134678"/>
              </a:solidFill>
              <a:cs typeface="Arial" panose="020B0604020202020204"/>
            </a:endParaRPr>
          </a:p>
          <a:p>
            <a:pPr lvl="1"/>
            <a:r>
              <a:rPr lang="en-US">
                <a:solidFill>
                  <a:srgbClr val="134678"/>
                </a:solidFill>
                <a:ea typeface="+mn-lt"/>
                <a:cs typeface="+mn-lt"/>
              </a:rPr>
              <a:t>Need for specialized knowledge and experience</a:t>
            </a:r>
          </a:p>
          <a:p>
            <a:pPr lvl="1"/>
            <a:r>
              <a:rPr lang="en-US">
                <a:solidFill>
                  <a:srgbClr val="134678"/>
                </a:solidFill>
                <a:ea typeface="+mn-lt"/>
                <a:cs typeface="+mn-lt"/>
              </a:rPr>
              <a:t>Limited availability of skilled professionals</a:t>
            </a:r>
          </a:p>
          <a:p>
            <a:pPr lvl="1"/>
            <a:endParaRPr lang="en-US">
              <a:solidFill>
                <a:srgbClr val="134678"/>
              </a:solidFill>
              <a:ea typeface="+mn-lt"/>
              <a:cs typeface="+mn-lt"/>
            </a:endParaRPr>
          </a:p>
          <a:p>
            <a:r>
              <a:rPr lang="en-US" b="1">
                <a:solidFill>
                  <a:srgbClr val="134678"/>
                </a:solidFill>
                <a:ea typeface="+mn-lt"/>
                <a:cs typeface="+mn-lt"/>
              </a:rPr>
              <a:t>Stakeholder Communication</a:t>
            </a:r>
          </a:p>
          <a:p>
            <a:pPr lvl="1">
              <a:lnSpc>
                <a:spcPct val="80000"/>
              </a:lnSpc>
            </a:pPr>
            <a:r>
              <a:rPr lang="en-US">
                <a:solidFill>
                  <a:srgbClr val="134678"/>
                </a:solidFill>
                <a:ea typeface="+mn-lt"/>
                <a:cs typeface="+mn-lt"/>
              </a:rPr>
              <a:t>Ensuring effective communication and collaboration among stakeholders</a:t>
            </a:r>
            <a:endParaRPr lang="en-US"/>
          </a:p>
          <a:p>
            <a:pPr lvl="1">
              <a:lnSpc>
                <a:spcPct val="80000"/>
              </a:lnSpc>
            </a:pPr>
            <a:r>
              <a:rPr lang="en-US">
                <a:solidFill>
                  <a:srgbClr val="134678"/>
                </a:solidFill>
                <a:ea typeface="+mn-lt"/>
                <a:cs typeface="+mn-lt"/>
              </a:rPr>
              <a:t>Managing diverse stakeholder expectations</a:t>
            </a:r>
          </a:p>
          <a:p>
            <a:pPr lvl="1">
              <a:lnSpc>
                <a:spcPct val="80000"/>
              </a:lnSpc>
            </a:pPr>
            <a:endParaRPr lang="en-US">
              <a:solidFill>
                <a:srgbClr val="134678"/>
              </a:solidFill>
              <a:ea typeface="+mn-lt"/>
              <a:cs typeface="+mn-lt"/>
            </a:endParaRPr>
          </a:p>
          <a:p>
            <a:r>
              <a:rPr lang="en-US" b="1">
                <a:solidFill>
                  <a:srgbClr val="134678"/>
                </a:solidFill>
                <a:ea typeface="+mn-lt"/>
                <a:cs typeface="+mn-lt"/>
              </a:rPr>
              <a:t>Standard Specification Development</a:t>
            </a:r>
            <a:endParaRPr lang="en-US" b="1">
              <a:solidFill>
                <a:srgbClr val="134678"/>
              </a:solidFill>
            </a:endParaRPr>
          </a:p>
          <a:p>
            <a:pPr lvl="1"/>
            <a:r>
              <a:rPr lang="en-US">
                <a:solidFill>
                  <a:srgbClr val="134678"/>
                </a:solidFill>
                <a:ea typeface="+mn-lt"/>
                <a:cs typeface="+mn-lt"/>
              </a:rPr>
              <a:t>Establishing uniform guidelines and best practices</a:t>
            </a:r>
            <a:endParaRPr lang="en-US">
              <a:cs typeface="Arial"/>
            </a:endParaRPr>
          </a:p>
          <a:p>
            <a:pPr lvl="1"/>
            <a:r>
              <a:rPr lang="en-US">
                <a:solidFill>
                  <a:srgbClr val="134678"/>
                </a:solidFill>
                <a:ea typeface="+mn-lt"/>
                <a:cs typeface="+mn-lt"/>
              </a:rPr>
              <a:t>Ensuring consistency across project teams</a:t>
            </a:r>
          </a:p>
          <a:p>
            <a:pPr lvl="1"/>
            <a:r>
              <a:rPr lang="en-US">
                <a:solidFill>
                  <a:srgbClr val="134678"/>
                </a:solidFill>
                <a:ea typeface="+mn-lt"/>
                <a:cs typeface="+mn-lt"/>
              </a:rPr>
              <a:t>Handling variations to</a:t>
            </a:r>
            <a:r>
              <a:rPr lang="zh-CN" altLang="en-US">
                <a:solidFill>
                  <a:srgbClr val="134678"/>
                </a:solidFill>
                <a:ea typeface="+mn-lt"/>
                <a:cs typeface="+mn-lt"/>
              </a:rPr>
              <a:t> </a:t>
            </a:r>
            <a:r>
              <a:rPr lang="en-US">
                <a:solidFill>
                  <a:srgbClr val="134678"/>
                </a:solidFill>
                <a:ea typeface="+mn-lt"/>
                <a:cs typeface="+mn-lt"/>
              </a:rPr>
              <a:t>address the unique requirements of different drugs</a:t>
            </a:r>
          </a:p>
        </p:txBody>
      </p:sp>
      <p:sp>
        <p:nvSpPr>
          <p:cNvPr id="6" name="Slide Number Placeholder 5">
            <a:extLst>
              <a:ext uri="{FF2B5EF4-FFF2-40B4-BE49-F238E27FC236}">
                <a16:creationId xmlns:a16="http://schemas.microsoft.com/office/drawing/2014/main" id="{AC50CA00-99F7-3E44-A839-0402F441E9AA}"/>
              </a:ext>
            </a:extLst>
          </p:cNvPr>
          <p:cNvSpPr>
            <a:spLocks noGrp="1"/>
          </p:cNvSpPr>
          <p:nvPr>
            <p:ph type="sldNum" sz="quarter" idx="12"/>
          </p:nvPr>
        </p:nvSpPr>
        <p:spPr/>
        <p:txBody>
          <a:bodyPr/>
          <a:lstStyle/>
          <a:p>
            <a:fld id="{EB4FF9C4-EEBF-D24D-8A4E-C0B9CCE3F975}" type="slidenum">
              <a:rPr lang="en-US" smtClean="0"/>
              <a:pPr/>
              <a:t>31</a:t>
            </a:fld>
            <a:endParaRPr lang="en-US"/>
          </a:p>
        </p:txBody>
      </p:sp>
      <p:sp>
        <p:nvSpPr>
          <p:cNvPr id="5"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spTree>
    <p:extLst>
      <p:ext uri="{BB962C8B-B14F-4D97-AF65-F5344CB8AC3E}">
        <p14:creationId xmlns:p14="http://schemas.microsoft.com/office/powerpoint/2010/main" val="2473967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13CB-17C5-EB4A-9295-BD64097E7816}"/>
              </a:ext>
            </a:extLst>
          </p:cNvPr>
          <p:cNvSpPr>
            <a:spLocks noGrp="1"/>
          </p:cNvSpPr>
          <p:nvPr>
            <p:ph type="title"/>
          </p:nvPr>
        </p:nvSpPr>
        <p:spPr>
          <a:xfrm>
            <a:off x="2041864" y="273845"/>
            <a:ext cx="6644935" cy="507932"/>
          </a:xfrm>
        </p:spPr>
        <p:txBody>
          <a:bodyPr/>
          <a:lstStyle/>
          <a:p>
            <a:r>
              <a:rPr lang="en-US" dirty="0"/>
              <a:t>References</a:t>
            </a:r>
          </a:p>
        </p:txBody>
      </p:sp>
      <p:sp>
        <p:nvSpPr>
          <p:cNvPr id="5" name="Content Placeholder 4">
            <a:extLst>
              <a:ext uri="{FF2B5EF4-FFF2-40B4-BE49-F238E27FC236}">
                <a16:creationId xmlns:a16="http://schemas.microsoft.com/office/drawing/2014/main" id="{4BF8AD4F-BED9-028F-F632-79A1C03B4B4C}"/>
              </a:ext>
            </a:extLst>
          </p:cNvPr>
          <p:cNvSpPr>
            <a:spLocks noGrp="1"/>
          </p:cNvSpPr>
          <p:nvPr>
            <p:ph idx="1"/>
          </p:nvPr>
        </p:nvSpPr>
        <p:spPr>
          <a:xfrm>
            <a:off x="2041864" y="1111250"/>
            <a:ext cx="6644936" cy="3543819"/>
          </a:xfrm>
        </p:spPr>
        <p:txBody>
          <a:bodyPr>
            <a:normAutofit/>
          </a:bodyPr>
          <a:lstStyle/>
          <a:p>
            <a:pPr marL="171450" indent="-171450" rtl="0" fontAlgn="ctr">
              <a:lnSpc>
                <a:spcPct val="150000"/>
              </a:lnSpc>
              <a:spcBef>
                <a:spcPts val="0"/>
              </a:spcBef>
              <a:spcAft>
                <a:spcPts val="0"/>
              </a:spcAft>
              <a:buFont typeface="Arial" panose="020B0604020202020204" pitchFamily="34" charset="0"/>
              <a:buChar char="•"/>
            </a:pPr>
            <a:r>
              <a:rPr lang="zh-CN" sz="1100" dirty="0">
                <a:effectLst/>
              </a:rPr>
              <a:t>Basic Data Structure for ADaM PopPK</a:t>
            </a:r>
            <a:r>
              <a:rPr lang="en-US" sz="1100" dirty="0">
                <a:effectLst/>
              </a:rPr>
              <a:t> </a:t>
            </a:r>
            <a:r>
              <a:rPr lang="zh-CN" sz="1100" dirty="0">
                <a:effectLst/>
              </a:rPr>
              <a:t>Implementation Guide</a:t>
            </a:r>
            <a:r>
              <a:rPr lang="en-US" sz="1100" dirty="0">
                <a:effectLst/>
              </a:rPr>
              <a:t>-</a:t>
            </a:r>
            <a:r>
              <a:rPr lang="zh-CN" sz="1100" dirty="0">
                <a:effectLst/>
              </a:rPr>
              <a:t>Version 1.0</a:t>
            </a:r>
            <a:r>
              <a:rPr lang="en-US" altLang="zh-CN" sz="1100" dirty="0">
                <a:effectLst/>
              </a:rPr>
              <a:t>.</a:t>
            </a:r>
          </a:p>
          <a:p>
            <a:pPr marL="171450" indent="-171450" fontAlgn="ctr">
              <a:lnSpc>
                <a:spcPct val="150000"/>
              </a:lnSpc>
              <a:spcBef>
                <a:spcPts val="0"/>
              </a:spcBef>
              <a:buFont typeface="Arial" panose="020B0604020202020204" pitchFamily="34" charset="0"/>
              <a:buChar char="•"/>
            </a:pPr>
            <a:r>
              <a:rPr lang="en-US" altLang="zh-CN" sz="1100" dirty="0">
                <a:effectLst/>
              </a:rPr>
              <a:t>Population Pharmacokinetics Guidance for Industry</a:t>
            </a:r>
            <a:r>
              <a:rPr lang="en-US" altLang="zh-CN" sz="1100" dirty="0"/>
              <a:t> (</a:t>
            </a:r>
            <a:r>
              <a:rPr lang="en-US" sz="1100" dirty="0">
                <a:hlinkClick r:id="rId2">
                  <a:extLst>
                    <a:ext uri="{A12FA001-AC4F-418D-AE19-62706E023703}">
                      <ahyp:hlinkClr xmlns:ahyp="http://schemas.microsoft.com/office/drawing/2018/hyperlinkcolor" val="tx"/>
                    </a:ext>
                  </a:extLst>
                </a:hlinkClick>
              </a:rPr>
              <a:t>Population Pharmacokinetics | FDA</a:t>
            </a:r>
            <a:r>
              <a:rPr lang="en-US" sz="1100" dirty="0"/>
              <a:t>).</a:t>
            </a:r>
          </a:p>
          <a:p>
            <a:pPr marL="171450" indent="-171450" fontAlgn="ctr">
              <a:lnSpc>
                <a:spcPct val="150000"/>
              </a:lnSpc>
              <a:spcBef>
                <a:spcPts val="0"/>
              </a:spcBef>
              <a:buFont typeface="Arial" panose="020B0604020202020204" pitchFamily="34" charset="0"/>
              <a:buChar char="•"/>
            </a:pPr>
            <a:r>
              <a:rPr lang="en-US" sz="1100" dirty="0">
                <a:hlinkClick r:id="rId3">
                  <a:extLst>
                    <a:ext uri="{A12FA001-AC4F-418D-AE19-62706E023703}">
                      <ahyp:hlinkClr xmlns:ahyp="http://schemas.microsoft.com/office/drawing/2018/hyperlinkcolor" val="tx"/>
                    </a:ext>
                  </a:extLst>
                </a:hlinkClick>
              </a:rPr>
              <a:t>FDA eCTD Technical Conformance Guidance</a:t>
            </a:r>
            <a:r>
              <a:rPr lang="en-US" sz="1100"/>
              <a:t>.</a:t>
            </a:r>
            <a:endParaRPr lang="en-US" altLang="zh-CN" sz="1100" dirty="0"/>
          </a:p>
          <a:p>
            <a:pPr marL="171450" indent="-171450" rtl="0" fontAlgn="ctr">
              <a:lnSpc>
                <a:spcPct val="150000"/>
              </a:lnSpc>
              <a:spcBef>
                <a:spcPts val="0"/>
              </a:spcBef>
              <a:spcAft>
                <a:spcPts val="0"/>
              </a:spcAft>
              <a:buFont typeface="Arial" panose="020B0604020202020204" pitchFamily="34" charset="0"/>
              <a:buChar char="•"/>
            </a:pPr>
            <a:r>
              <a:rPr lang="en-US" altLang="zh-CN" sz="1100" dirty="0">
                <a:effectLst/>
              </a:rPr>
              <a:t>Chen WJ, Zhou TY, Lu W. 2017. Population pharmacokinetics and its application in new drug research. </a:t>
            </a:r>
          </a:p>
          <a:p>
            <a:pPr marL="171450" indent="-171450" rtl="0" fontAlgn="ctr">
              <a:lnSpc>
                <a:spcPct val="150000"/>
              </a:lnSpc>
              <a:spcBef>
                <a:spcPts val="0"/>
              </a:spcBef>
              <a:spcAft>
                <a:spcPts val="0"/>
              </a:spcAft>
              <a:buFont typeface="Arial" panose="020B0604020202020204" pitchFamily="34" charset="0"/>
              <a:buChar char="•"/>
            </a:pPr>
            <a:r>
              <a:rPr lang="it-IT" altLang="zh-CN" sz="1100" dirty="0">
                <a:effectLst/>
                <a:ea typeface="Calibri" panose="020F0502020204030204" pitchFamily="34" charset="0"/>
              </a:rPr>
              <a:t>Rebecca H, Mitali G. </a:t>
            </a:r>
            <a:r>
              <a:rPr lang="en-US" altLang="zh-CN" sz="1100" dirty="0">
                <a:effectLst/>
                <a:ea typeface="Calibri" panose="020F0502020204030204" pitchFamily="34" charset="0"/>
              </a:rPr>
              <a:t>2024. </a:t>
            </a:r>
            <a:r>
              <a:rPr lang="zh-CN" sz="1100" dirty="0">
                <a:effectLst/>
                <a:ea typeface="Calibri" panose="020F0502020204030204" pitchFamily="34" charset="0"/>
              </a:rPr>
              <a:t>An End User’s Perspective of Clinical Dosing Data Used for Population PK / PD Analysis with Nonlinear Mixed Effects Modeling</a:t>
            </a:r>
            <a:r>
              <a:rPr lang="en-US" altLang="zh-CN" sz="1100" dirty="0">
                <a:effectLst/>
                <a:ea typeface="Calibri" panose="020F0502020204030204" pitchFamily="34" charset="0"/>
              </a:rPr>
              <a:t>. </a:t>
            </a:r>
          </a:p>
          <a:p>
            <a:pPr marL="171450" indent="-171450" rtl="0" fontAlgn="ctr">
              <a:lnSpc>
                <a:spcPct val="150000"/>
              </a:lnSpc>
              <a:spcBef>
                <a:spcPts val="0"/>
              </a:spcBef>
              <a:spcAft>
                <a:spcPts val="0"/>
              </a:spcAft>
              <a:buFont typeface="Arial" panose="020B0604020202020204" pitchFamily="34" charset="0"/>
              <a:buChar char="•"/>
            </a:pPr>
            <a:r>
              <a:rPr lang="it-IT" altLang="zh-CN" sz="1100" dirty="0">
                <a:effectLst/>
                <a:ea typeface="Calibri" panose="020F0502020204030204" pitchFamily="34" charset="0"/>
              </a:rPr>
              <a:t>Namrata P. </a:t>
            </a:r>
            <a:r>
              <a:rPr lang="en-US" altLang="zh-CN" sz="1100" dirty="0">
                <a:effectLst/>
                <a:ea typeface="Calibri" panose="020F0502020204030204" pitchFamily="34" charset="0"/>
              </a:rPr>
              <a:t>2020. </a:t>
            </a:r>
            <a:r>
              <a:rPr lang="zh-CN" sz="1100" dirty="0">
                <a:effectLst/>
                <a:ea typeface="Calibri" panose="020F0502020204030204" pitchFamily="34" charset="0"/>
              </a:rPr>
              <a:t>Population PK Data Sets – Basic Concepts and Challenges from the Perspective of a SAS Programmer</a:t>
            </a:r>
            <a:r>
              <a:rPr lang="en-US" altLang="zh-CN" sz="1100" dirty="0">
                <a:effectLst/>
                <a:ea typeface="Calibri" panose="020F0502020204030204" pitchFamily="34" charset="0"/>
              </a:rPr>
              <a:t>.</a:t>
            </a:r>
          </a:p>
          <a:p>
            <a:pPr marL="171450" indent="-171450" rtl="0" fontAlgn="ctr">
              <a:lnSpc>
                <a:spcPct val="150000"/>
              </a:lnSpc>
              <a:spcBef>
                <a:spcPts val="0"/>
              </a:spcBef>
              <a:spcAft>
                <a:spcPts val="0"/>
              </a:spcAft>
              <a:buFont typeface="Arial" panose="020B0604020202020204" pitchFamily="34" charset="0"/>
              <a:buChar char="•"/>
            </a:pPr>
            <a:r>
              <a:rPr lang="en-US" altLang="zh-CN" sz="1100" dirty="0">
                <a:effectLst/>
                <a:ea typeface="Calibri" panose="020F0502020204030204" pitchFamily="34" charset="0"/>
              </a:rPr>
              <a:t>Raghu K. 2014. </a:t>
            </a:r>
            <a:r>
              <a:rPr lang="zh-CN" sz="1100" dirty="0">
                <a:effectLst/>
                <a:ea typeface="Calibri" panose="020F0502020204030204" pitchFamily="34" charset="0"/>
              </a:rPr>
              <a:t>NONMEM® – A Programmer point of view</a:t>
            </a:r>
            <a:r>
              <a:rPr lang="en-US" altLang="zh-CN" sz="1100" dirty="0">
                <a:effectLst/>
                <a:ea typeface="Calibri" panose="020F0502020204030204" pitchFamily="34" charset="0"/>
              </a:rPr>
              <a:t>.</a:t>
            </a:r>
          </a:p>
          <a:p>
            <a:pPr marL="171450" indent="-171450" rtl="0" fontAlgn="ctr">
              <a:lnSpc>
                <a:spcPct val="150000"/>
              </a:lnSpc>
              <a:spcBef>
                <a:spcPts val="0"/>
              </a:spcBef>
              <a:spcAft>
                <a:spcPts val="0"/>
              </a:spcAft>
              <a:buFont typeface="Arial" panose="020B0604020202020204" pitchFamily="34" charset="0"/>
              <a:buChar char="•"/>
            </a:pPr>
            <a:r>
              <a:rPr lang="en-US" sz="1100" dirty="0">
                <a:effectLst/>
              </a:rPr>
              <a:t>Humphrey RL, Gaurav M, </a:t>
            </a:r>
            <a:r>
              <a:rPr lang="en-US" sz="1100" dirty="0" err="1">
                <a:effectLst/>
              </a:rPr>
              <a:t>Rahatekar</a:t>
            </a:r>
            <a:r>
              <a:rPr lang="en-US" sz="1100" dirty="0">
                <a:effectLst/>
              </a:rPr>
              <a:t> S, Nevarez J. 2024. Capture and Use of Meaningful Data for Population PK/PD Analysis with Non-Linear Mixed Effects Modeling.</a:t>
            </a:r>
          </a:p>
        </p:txBody>
      </p:sp>
    </p:spTree>
    <p:extLst>
      <p:ext uri="{BB962C8B-B14F-4D97-AF65-F5344CB8AC3E}">
        <p14:creationId xmlns:p14="http://schemas.microsoft.com/office/powerpoint/2010/main" val="4223080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E951C-28EA-8440-93C2-225179276D69}"/>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17AF8973-D4CB-2442-AB5F-340D00FFFB4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3496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879D90-4E5A-B24E-BCE1-A85BA18A722E}"/>
              </a:ext>
            </a:extLst>
          </p:cNvPr>
          <p:cNvSpPr>
            <a:spLocks noGrp="1"/>
          </p:cNvSpPr>
          <p:nvPr>
            <p:ph type="title"/>
          </p:nvPr>
        </p:nvSpPr>
        <p:spPr/>
        <p:txBody>
          <a:bodyPr/>
          <a:lstStyle/>
          <a:p>
            <a:r>
              <a:rPr lang="en-US" dirty="0"/>
              <a:t>Agenda</a:t>
            </a:r>
          </a:p>
        </p:txBody>
      </p:sp>
      <p:sp>
        <p:nvSpPr>
          <p:cNvPr id="8" name="Content Placeholder 7">
            <a:extLst>
              <a:ext uri="{FF2B5EF4-FFF2-40B4-BE49-F238E27FC236}">
                <a16:creationId xmlns:a16="http://schemas.microsoft.com/office/drawing/2014/main" id="{5B7D71CD-9C0C-FE4C-87FD-8BC3AEF85624}"/>
              </a:ext>
            </a:extLst>
          </p:cNvPr>
          <p:cNvSpPr>
            <a:spLocks noGrp="1"/>
          </p:cNvSpPr>
          <p:nvPr>
            <p:ph idx="1"/>
          </p:nvPr>
        </p:nvSpPr>
        <p:spPr/>
        <p:txBody>
          <a:bodyPr vert="horz" lIns="0" tIns="0" rIns="0" bIns="0" rtlCol="0" anchor="t">
            <a:normAutofit/>
          </a:bodyPr>
          <a:lstStyle/>
          <a:p>
            <a:pPr indent="-334645"/>
            <a:r>
              <a:rPr lang="en-US" dirty="0">
                <a:solidFill>
                  <a:srgbClr val="FFFFFF"/>
                </a:solidFill>
                <a:ea typeface="+mn-lt"/>
                <a:cs typeface="+mn-lt"/>
              </a:rPr>
              <a:t>Introduction</a:t>
            </a:r>
            <a:endParaRPr lang="en-US" dirty="0">
              <a:solidFill>
                <a:srgbClr val="FFFFFF"/>
              </a:solidFill>
            </a:endParaRPr>
          </a:p>
          <a:p>
            <a:pPr indent="-334645"/>
            <a:r>
              <a:rPr lang="en-US" dirty="0"/>
              <a:t>General Workflow of ADPPK Development</a:t>
            </a:r>
            <a:endParaRPr lang="en-US" dirty="0">
              <a:cs typeface="Arial" panose="020B0604020202020204"/>
            </a:endParaRPr>
          </a:p>
          <a:p>
            <a:pPr indent="-334645"/>
            <a:r>
              <a:rPr lang="en-US" dirty="0"/>
              <a:t>General Dataflow of ADPPK </a:t>
            </a:r>
            <a:endParaRPr lang="en-US" dirty="0">
              <a:cs typeface="Arial" panose="020B0604020202020204"/>
            </a:endParaRPr>
          </a:p>
          <a:p>
            <a:pPr indent="-334645"/>
            <a:r>
              <a:rPr lang="en-US" dirty="0"/>
              <a:t>Typical Variables in ADPPK</a:t>
            </a:r>
            <a:endParaRPr lang="en-US" dirty="0">
              <a:cs typeface="Arial" panose="020B0604020202020204"/>
            </a:endParaRPr>
          </a:p>
          <a:p>
            <a:pPr indent="-334645"/>
            <a:r>
              <a:rPr lang="en-US"/>
              <a:t>Conclusion</a:t>
            </a:r>
            <a:endParaRPr lang="en-US" dirty="0"/>
          </a:p>
          <a:p>
            <a:pPr indent="-334645"/>
            <a:r>
              <a:rPr lang="en-US" dirty="0">
                <a:cs typeface="Arial" panose="020B0604020202020204"/>
              </a:rPr>
              <a:t>R</a:t>
            </a:r>
            <a:r>
              <a:rPr lang="en-US" altLang="zh-CN" dirty="0">
                <a:cs typeface="Arial" panose="020B0604020202020204"/>
              </a:rPr>
              <a:t>eferences</a:t>
            </a:r>
            <a:endParaRPr lang="en-US" dirty="0">
              <a:cs typeface="Arial" panose="020B0604020202020204"/>
            </a:endParaRPr>
          </a:p>
        </p:txBody>
      </p:sp>
    </p:spTree>
    <p:extLst>
      <p:ext uri="{BB962C8B-B14F-4D97-AF65-F5344CB8AC3E}">
        <p14:creationId xmlns:p14="http://schemas.microsoft.com/office/powerpoint/2010/main" val="1129089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9AE8-0E1B-2740-A95B-81DDAC2FCFA7}"/>
              </a:ext>
            </a:extLst>
          </p:cNvPr>
          <p:cNvSpPr>
            <a:spLocks noGrp="1"/>
          </p:cNvSpPr>
          <p:nvPr>
            <p:ph type="title"/>
          </p:nvPr>
        </p:nvSpPr>
        <p:spPr/>
        <p:txBody>
          <a:bodyPr>
            <a:normAutofit/>
          </a:bodyPr>
          <a:lstStyle/>
          <a:p>
            <a:r>
              <a:rPr lang="en-US" dirty="0">
                <a:solidFill>
                  <a:srgbClr val="FFFFFF"/>
                </a:solidFill>
                <a:ea typeface="+mj-lt"/>
                <a:cs typeface="+mj-lt"/>
              </a:rPr>
              <a:t>Introduction</a:t>
            </a:r>
            <a:endParaRPr lang="en-US" dirty="0"/>
          </a:p>
        </p:txBody>
      </p:sp>
      <p:sp>
        <p:nvSpPr>
          <p:cNvPr id="7" name="Content Placeholder 6">
            <a:extLst>
              <a:ext uri="{FF2B5EF4-FFF2-40B4-BE49-F238E27FC236}">
                <a16:creationId xmlns:a16="http://schemas.microsoft.com/office/drawing/2014/main" id="{DE6ED9DE-FAEE-2EF0-96F3-3EF07533868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35605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E4A4950-659F-B6D9-A29F-C5151466665B}"/>
              </a:ext>
            </a:extLst>
          </p:cNvPr>
          <p:cNvPicPr>
            <a:picLocks noChangeAspect="1"/>
          </p:cNvPicPr>
          <p:nvPr/>
        </p:nvPicPr>
        <p:blipFill>
          <a:blip r:embed="rId3"/>
          <a:stretch>
            <a:fillRect/>
          </a:stretch>
        </p:blipFill>
        <p:spPr>
          <a:xfrm>
            <a:off x="4068697" y="2346406"/>
            <a:ext cx="4618103" cy="1909715"/>
          </a:xfrm>
          <a:prstGeom prst="rect">
            <a:avLst/>
          </a:prstGeom>
        </p:spPr>
      </p:pic>
      <p:sp>
        <p:nvSpPr>
          <p:cNvPr id="2" name="Title 1">
            <a:extLst>
              <a:ext uri="{FF2B5EF4-FFF2-40B4-BE49-F238E27FC236}">
                <a16:creationId xmlns:a16="http://schemas.microsoft.com/office/drawing/2014/main" id="{2F7D6A95-13ED-604F-AA65-8144C0F6694B}"/>
              </a:ext>
            </a:extLst>
          </p:cNvPr>
          <p:cNvSpPr>
            <a:spLocks noGrp="1"/>
          </p:cNvSpPr>
          <p:nvPr>
            <p:ph type="title"/>
          </p:nvPr>
        </p:nvSpPr>
        <p:spPr/>
        <p:txBody>
          <a:bodyPr>
            <a:normAutofit/>
          </a:bodyPr>
          <a:lstStyle/>
          <a:p>
            <a:r>
              <a:rPr lang="en-US" altLang="zh-CN" b="1" dirty="0"/>
              <a:t>Introduction of </a:t>
            </a:r>
            <a:r>
              <a:rPr lang="en-US" b="1" dirty="0"/>
              <a:t>Pharmacokinetic</a:t>
            </a:r>
            <a:endParaRPr lang="en-US" dirty="0"/>
          </a:p>
        </p:txBody>
      </p:sp>
      <p:sp>
        <p:nvSpPr>
          <p:cNvPr id="3" name="Content Placeholder 2">
            <a:extLst>
              <a:ext uri="{FF2B5EF4-FFF2-40B4-BE49-F238E27FC236}">
                <a16:creationId xmlns:a16="http://schemas.microsoft.com/office/drawing/2014/main" id="{92C80A91-8A58-D34B-9C3A-DBCC37353BA0}"/>
              </a:ext>
            </a:extLst>
          </p:cNvPr>
          <p:cNvSpPr>
            <a:spLocks noGrp="1"/>
          </p:cNvSpPr>
          <p:nvPr>
            <p:ph idx="1"/>
          </p:nvPr>
        </p:nvSpPr>
        <p:spPr>
          <a:xfrm>
            <a:off x="800100" y="1111250"/>
            <a:ext cx="7886700" cy="1348921"/>
          </a:xfrm>
        </p:spPr>
        <p:txBody>
          <a:bodyPr>
            <a:normAutofit/>
          </a:bodyPr>
          <a:lstStyle/>
          <a:p>
            <a:pPr marL="4763" indent="0">
              <a:buNone/>
            </a:pPr>
            <a:r>
              <a:rPr lang="en-US" b="1" dirty="0"/>
              <a:t>Pharmacokinetic (PK) </a:t>
            </a:r>
          </a:p>
          <a:p>
            <a:pPr marL="290513" indent="-285750"/>
            <a:r>
              <a:rPr lang="en-US" sz="1600" dirty="0"/>
              <a:t>Pharmacokinetic (</a:t>
            </a:r>
            <a:r>
              <a:rPr lang="en-US" altLang="zh-CN" sz="1600" dirty="0"/>
              <a:t>PK</a:t>
            </a:r>
            <a:r>
              <a:rPr lang="en-US" sz="1600" dirty="0"/>
              <a:t>) is the branch of pharmacology that studies how a drug moves through the body over time. It involves the processes of absorption, distribution, metabolism, and excretion (often abbreviated as ADME). </a:t>
            </a:r>
          </a:p>
          <a:p>
            <a:pPr marL="4763" indent="0">
              <a:buNone/>
            </a:pPr>
            <a:endParaRPr lang="en-US" dirty="0"/>
          </a:p>
        </p:txBody>
      </p:sp>
      <p:sp>
        <p:nvSpPr>
          <p:cNvPr id="6" name="Slide Number Placeholder 5">
            <a:extLst>
              <a:ext uri="{FF2B5EF4-FFF2-40B4-BE49-F238E27FC236}">
                <a16:creationId xmlns:a16="http://schemas.microsoft.com/office/drawing/2014/main" id="{AC50CA00-99F7-3E44-A839-0402F441E9AA}"/>
              </a:ext>
            </a:extLst>
          </p:cNvPr>
          <p:cNvSpPr>
            <a:spLocks noGrp="1"/>
          </p:cNvSpPr>
          <p:nvPr>
            <p:ph type="sldNum" sz="quarter" idx="12"/>
          </p:nvPr>
        </p:nvSpPr>
        <p:spPr/>
        <p:txBody>
          <a:bodyPr/>
          <a:lstStyle/>
          <a:p>
            <a:fld id="{EB4FF9C4-EEBF-D24D-8A4E-C0B9CCE3F975}" type="slidenum">
              <a:rPr lang="en-US" smtClean="0"/>
              <a:pPr/>
              <a:t>6</a:t>
            </a:fld>
            <a:endParaRPr lang="en-US" dirty="0"/>
          </a:p>
        </p:txBody>
      </p:sp>
      <p:sp>
        <p:nvSpPr>
          <p:cNvPr id="5" name="Footer Placeholder 4"/>
          <p:cNvSpPr>
            <a:spLocks noGrp="1"/>
          </p:cNvSpPr>
          <p:nvPr>
            <p:ph type="ftr" sz="quarter" idx="3"/>
          </p:nvPr>
        </p:nvSpPr>
        <p:spPr>
          <a:xfrm>
            <a:off x="2500132" y="4767263"/>
            <a:ext cx="4676172" cy="273844"/>
          </a:xfrm>
          <a:prstGeom prst="rect">
            <a:avLst/>
          </a:prstGeom>
        </p:spPr>
        <p:txBody>
          <a:bodyPr vert="horz" lIns="0" tIns="0" rIns="0" bIns="0" rtlCol="0" anchor="ctr"/>
          <a:lstStyle>
            <a:lvl1pPr algn="ctr">
              <a:defRPr sz="800" b="1">
                <a:solidFill>
                  <a:schemeClr val="tx1"/>
                </a:solidFill>
              </a:defRPr>
            </a:lvl1pPr>
          </a:lstStyle>
          <a:p>
            <a:r>
              <a:rPr lang="en-US" dirty="0"/>
              <a:t>CDISC 2024 China Interchange | #ClearDataClearImpact</a:t>
            </a:r>
          </a:p>
        </p:txBody>
      </p:sp>
      <p:sp>
        <p:nvSpPr>
          <p:cNvPr id="9" name="文本框 8">
            <a:extLst>
              <a:ext uri="{FF2B5EF4-FFF2-40B4-BE49-F238E27FC236}">
                <a16:creationId xmlns:a16="http://schemas.microsoft.com/office/drawing/2014/main" id="{F0E70E78-AE14-173C-C144-FDEA6160F3E7}"/>
              </a:ext>
            </a:extLst>
          </p:cNvPr>
          <p:cNvSpPr txBox="1"/>
          <p:nvPr/>
        </p:nvSpPr>
        <p:spPr>
          <a:xfrm>
            <a:off x="707571" y="2419152"/>
            <a:ext cx="3257156" cy="1446550"/>
          </a:xfrm>
          <a:prstGeom prst="rect">
            <a:avLst/>
          </a:prstGeom>
          <a:noFill/>
        </p:spPr>
        <p:txBody>
          <a:bodyPr wrap="square">
            <a:spAutoFit/>
          </a:bodyPr>
          <a:lstStyle/>
          <a:p>
            <a:pPr marL="4763" indent="0">
              <a:buNone/>
            </a:pPr>
            <a:r>
              <a:rPr lang="en-US" b="1" dirty="0"/>
              <a:t>PK in Clinical Life-cycle</a:t>
            </a:r>
          </a:p>
          <a:p>
            <a:pPr marL="290513" indent="-285750">
              <a:buFont typeface="Arial" panose="020B0604020202020204" pitchFamily="34" charset="0"/>
              <a:buChar char="•"/>
            </a:pPr>
            <a:r>
              <a:rPr lang="en-US" sz="1400" dirty="0"/>
              <a:t>PK plays a critical role throughout the lifecycle at multiple points in the drug development process, e.g., IND, NDA and BLA, or post-marketing stage.</a:t>
            </a:r>
          </a:p>
        </p:txBody>
      </p:sp>
      <p:sp>
        <p:nvSpPr>
          <p:cNvPr id="10" name="文本框 9">
            <a:extLst>
              <a:ext uri="{FF2B5EF4-FFF2-40B4-BE49-F238E27FC236}">
                <a16:creationId xmlns:a16="http://schemas.microsoft.com/office/drawing/2014/main" id="{9907E929-6972-22C6-C2F0-8929813C9501}"/>
              </a:ext>
            </a:extLst>
          </p:cNvPr>
          <p:cNvSpPr txBox="1"/>
          <p:nvPr/>
        </p:nvSpPr>
        <p:spPr>
          <a:xfrm>
            <a:off x="5076825" y="4313712"/>
            <a:ext cx="2969082" cy="215444"/>
          </a:xfrm>
          <a:prstGeom prst="rect">
            <a:avLst/>
          </a:prstGeom>
          <a:noFill/>
        </p:spPr>
        <p:txBody>
          <a:bodyPr wrap="none" rtlCol="0">
            <a:spAutoFit/>
          </a:bodyPr>
          <a:lstStyle/>
          <a:p>
            <a:pPr algn="ctr"/>
            <a:r>
              <a:rPr lang="en-US" sz="800" b="1" dirty="0">
                <a:solidFill>
                  <a:schemeClr val="bg2">
                    <a:lumMod val="10000"/>
                  </a:schemeClr>
                </a:solidFill>
              </a:rPr>
              <a:t>Figure 1. Drug development stages and the use of </a:t>
            </a:r>
            <a:r>
              <a:rPr lang="en-US" sz="800" b="1" dirty="0" err="1">
                <a:solidFill>
                  <a:schemeClr val="bg2">
                    <a:lumMod val="10000"/>
                  </a:schemeClr>
                </a:solidFill>
              </a:rPr>
              <a:t>PopPK</a:t>
            </a:r>
            <a:endParaRPr lang="en-US" sz="800" b="1" dirty="0">
              <a:solidFill>
                <a:schemeClr val="bg2">
                  <a:lumMod val="10000"/>
                </a:schemeClr>
              </a:solidFill>
            </a:endParaRPr>
          </a:p>
        </p:txBody>
      </p:sp>
      <p:sp>
        <p:nvSpPr>
          <p:cNvPr id="17" name="文本框 16">
            <a:extLst>
              <a:ext uri="{FF2B5EF4-FFF2-40B4-BE49-F238E27FC236}">
                <a16:creationId xmlns:a16="http://schemas.microsoft.com/office/drawing/2014/main" id="{4A7AE578-13FE-F070-0DC5-A579ADECC8ED}"/>
              </a:ext>
            </a:extLst>
          </p:cNvPr>
          <p:cNvSpPr txBox="1"/>
          <p:nvPr/>
        </p:nvSpPr>
        <p:spPr>
          <a:xfrm>
            <a:off x="382137" y="4532438"/>
            <a:ext cx="4506362" cy="215444"/>
          </a:xfrm>
          <a:prstGeom prst="rect">
            <a:avLst/>
          </a:prstGeom>
          <a:noFill/>
        </p:spPr>
        <p:txBody>
          <a:bodyPr wrap="none" rtlCol="0">
            <a:spAutoFit/>
          </a:bodyPr>
          <a:lstStyle/>
          <a:p>
            <a:r>
              <a:rPr lang="en-US" sz="800" i="1" dirty="0">
                <a:solidFill>
                  <a:schemeClr val="tx2"/>
                </a:solidFill>
              </a:rPr>
              <a:t>*Source: Chen WJ, 2017, Population pharmacokinetics and its application in new drug research</a:t>
            </a:r>
          </a:p>
        </p:txBody>
      </p:sp>
    </p:spTree>
    <p:extLst>
      <p:ext uri="{BB962C8B-B14F-4D97-AF65-F5344CB8AC3E}">
        <p14:creationId xmlns:p14="http://schemas.microsoft.com/office/powerpoint/2010/main" val="665274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C9AC50-862E-4473-3DD0-DB56C6EF9808}"/>
              </a:ext>
            </a:extLst>
          </p:cNvPr>
          <p:cNvSpPr>
            <a:spLocks noGrp="1"/>
          </p:cNvSpPr>
          <p:nvPr>
            <p:ph type="title"/>
          </p:nvPr>
        </p:nvSpPr>
        <p:spPr/>
        <p:txBody>
          <a:bodyPr/>
          <a:lstStyle/>
          <a:p>
            <a:r>
              <a:rPr lang="en-US" dirty="0"/>
              <a:t>Introduction of </a:t>
            </a:r>
            <a:r>
              <a:rPr lang="en-US"/>
              <a:t>PopPK</a:t>
            </a:r>
            <a:endParaRPr lang="en-US" dirty="0"/>
          </a:p>
        </p:txBody>
      </p:sp>
      <p:sp>
        <p:nvSpPr>
          <p:cNvPr id="3" name="内容占位符 2">
            <a:extLst>
              <a:ext uri="{FF2B5EF4-FFF2-40B4-BE49-F238E27FC236}">
                <a16:creationId xmlns:a16="http://schemas.microsoft.com/office/drawing/2014/main" id="{3B572834-88B5-AEEF-216F-2AB234ADBFCE}"/>
              </a:ext>
            </a:extLst>
          </p:cNvPr>
          <p:cNvSpPr>
            <a:spLocks noGrp="1"/>
          </p:cNvSpPr>
          <p:nvPr>
            <p:ph idx="1"/>
          </p:nvPr>
        </p:nvSpPr>
        <p:spPr>
          <a:xfrm>
            <a:off x="800099" y="1111249"/>
            <a:ext cx="8106575" cy="1871183"/>
          </a:xfrm>
        </p:spPr>
        <p:txBody>
          <a:bodyPr>
            <a:normAutofit/>
          </a:bodyPr>
          <a:lstStyle/>
          <a:p>
            <a:pPr marL="0" indent="0">
              <a:buNone/>
            </a:pPr>
            <a:r>
              <a:rPr lang="en-US" b="1" dirty="0"/>
              <a:t>Population PK (</a:t>
            </a:r>
            <a:r>
              <a:rPr lang="en-US" b="1" dirty="0" err="1"/>
              <a:t>PopPK</a:t>
            </a:r>
            <a:r>
              <a:rPr lang="en-US" b="1" dirty="0"/>
              <a:t>) </a:t>
            </a:r>
          </a:p>
          <a:p>
            <a:r>
              <a:rPr lang="en-US" sz="1400" dirty="0" err="1"/>
              <a:t>PopPK</a:t>
            </a:r>
            <a:r>
              <a:rPr lang="en-US" sz="1400" dirty="0"/>
              <a:t> is a model-based representation of PK processes with a statistical component, enabling identification of the sources of inter- and intraindividual variability. It is suited for analysis of large heterogeneous PK datasets generated as part of standard multi-study clinical programs and often used as a basis for simulations to inform dose selection and other milestones of drug development. </a:t>
            </a:r>
          </a:p>
        </p:txBody>
      </p:sp>
      <p:sp>
        <p:nvSpPr>
          <p:cNvPr id="4" name="灯片编号占位符 3">
            <a:extLst>
              <a:ext uri="{FF2B5EF4-FFF2-40B4-BE49-F238E27FC236}">
                <a16:creationId xmlns:a16="http://schemas.microsoft.com/office/drawing/2014/main" id="{50BEDC47-095A-1E63-5CBE-2FD7AF1B08BB}"/>
              </a:ext>
            </a:extLst>
          </p:cNvPr>
          <p:cNvSpPr>
            <a:spLocks noGrp="1"/>
          </p:cNvSpPr>
          <p:nvPr>
            <p:ph type="sldNum" sz="quarter" idx="12"/>
          </p:nvPr>
        </p:nvSpPr>
        <p:spPr/>
        <p:txBody>
          <a:bodyPr/>
          <a:lstStyle/>
          <a:p>
            <a:fld id="{EB4FF9C4-EEBF-D24D-8A4E-C0B9CCE3F975}" type="slidenum">
              <a:rPr lang="en-US" smtClean="0"/>
              <a:t>7</a:t>
            </a:fld>
            <a:endParaRPr lang="en-US"/>
          </a:p>
        </p:txBody>
      </p:sp>
      <p:sp>
        <p:nvSpPr>
          <p:cNvPr id="5" name="页脚占位符 4">
            <a:extLst>
              <a:ext uri="{FF2B5EF4-FFF2-40B4-BE49-F238E27FC236}">
                <a16:creationId xmlns:a16="http://schemas.microsoft.com/office/drawing/2014/main" id="{7234646D-9EC9-4709-5BB4-A8EB81D89D6E}"/>
              </a:ext>
            </a:extLst>
          </p:cNvPr>
          <p:cNvSpPr>
            <a:spLocks noGrp="1"/>
          </p:cNvSpPr>
          <p:nvPr>
            <p:ph type="ftr" sz="quarter" idx="3"/>
          </p:nvPr>
        </p:nvSpPr>
        <p:spPr/>
        <p:txBody>
          <a:bodyPr/>
          <a:lstStyle/>
          <a:p>
            <a:r>
              <a:rPr lang="en-US"/>
              <a:t>CDISC 2024 China Interchange | #ClearDataClearImpact</a:t>
            </a:r>
            <a:endParaRPr lang="en-US" dirty="0"/>
          </a:p>
        </p:txBody>
      </p:sp>
      <p:sp>
        <p:nvSpPr>
          <p:cNvPr id="43" name="文本框 42">
            <a:extLst>
              <a:ext uri="{FF2B5EF4-FFF2-40B4-BE49-F238E27FC236}">
                <a16:creationId xmlns:a16="http://schemas.microsoft.com/office/drawing/2014/main" id="{78D3AC87-9C2C-33CF-DBAF-F2C2931FC5C1}"/>
              </a:ext>
            </a:extLst>
          </p:cNvPr>
          <p:cNvSpPr txBox="1"/>
          <p:nvPr/>
        </p:nvSpPr>
        <p:spPr>
          <a:xfrm>
            <a:off x="5437936" y="4336375"/>
            <a:ext cx="2238113" cy="215444"/>
          </a:xfrm>
          <a:prstGeom prst="rect">
            <a:avLst/>
          </a:prstGeom>
          <a:noFill/>
        </p:spPr>
        <p:txBody>
          <a:bodyPr wrap="none" rtlCol="0">
            <a:spAutoFit/>
          </a:bodyPr>
          <a:lstStyle/>
          <a:p>
            <a:r>
              <a:rPr lang="en-US" sz="800" b="1" dirty="0">
                <a:solidFill>
                  <a:schemeClr val="bg2">
                    <a:lumMod val="10000"/>
                  </a:schemeClr>
                </a:solidFill>
              </a:rPr>
              <a:t>Figure 2.  </a:t>
            </a:r>
            <a:r>
              <a:rPr lang="en-US" altLang="zh-CN" sz="800" b="1" dirty="0">
                <a:solidFill>
                  <a:schemeClr val="bg2">
                    <a:lumMod val="10000"/>
                  </a:schemeClr>
                </a:solidFill>
              </a:rPr>
              <a:t>Timeline of </a:t>
            </a:r>
            <a:r>
              <a:rPr lang="en-US" altLang="zh-CN" sz="800" b="1" dirty="0" err="1">
                <a:solidFill>
                  <a:schemeClr val="bg2">
                    <a:lumMod val="10000"/>
                  </a:schemeClr>
                </a:solidFill>
              </a:rPr>
              <a:t>popPK</a:t>
            </a:r>
            <a:r>
              <a:rPr lang="en-US" altLang="zh-CN" sz="800" b="1" dirty="0">
                <a:solidFill>
                  <a:schemeClr val="bg2">
                    <a:lumMod val="10000"/>
                  </a:schemeClr>
                </a:solidFill>
              </a:rPr>
              <a:t> development</a:t>
            </a:r>
            <a:endParaRPr lang="en-US" sz="800" b="1" dirty="0">
              <a:solidFill>
                <a:schemeClr val="bg2">
                  <a:lumMod val="10000"/>
                </a:schemeClr>
              </a:solidFill>
            </a:endParaRPr>
          </a:p>
        </p:txBody>
      </p:sp>
      <p:sp>
        <p:nvSpPr>
          <p:cNvPr id="45" name="文本框 44">
            <a:extLst>
              <a:ext uri="{FF2B5EF4-FFF2-40B4-BE49-F238E27FC236}">
                <a16:creationId xmlns:a16="http://schemas.microsoft.com/office/drawing/2014/main" id="{0702D0DF-C627-D980-6D02-DC8384B0EE5E}"/>
              </a:ext>
            </a:extLst>
          </p:cNvPr>
          <p:cNvSpPr txBox="1"/>
          <p:nvPr/>
        </p:nvSpPr>
        <p:spPr>
          <a:xfrm>
            <a:off x="708280" y="2415795"/>
            <a:ext cx="2819578" cy="1384995"/>
          </a:xfrm>
          <a:prstGeom prst="rect">
            <a:avLst/>
          </a:prstGeom>
          <a:noFill/>
        </p:spPr>
        <p:txBody>
          <a:bodyPr wrap="square">
            <a:spAutoFit/>
          </a:bodyPr>
          <a:lstStyle/>
          <a:p>
            <a:pPr marL="171450" indent="-171450">
              <a:buFont typeface="Arial" panose="020B0604020202020204" pitchFamily="34" charset="0"/>
              <a:buChar char="•"/>
            </a:pPr>
            <a:r>
              <a:rPr lang="en-US" sz="1400" dirty="0" err="1"/>
              <a:t>PopPK</a:t>
            </a:r>
            <a:r>
              <a:rPr lang="en-US" sz="1400" dirty="0"/>
              <a:t> performed regularly throughout the drug development cycle and represent important components of a regulatory submission dossier.</a:t>
            </a:r>
          </a:p>
        </p:txBody>
      </p:sp>
      <p:sp>
        <p:nvSpPr>
          <p:cNvPr id="46" name="文本框 45">
            <a:extLst>
              <a:ext uri="{FF2B5EF4-FFF2-40B4-BE49-F238E27FC236}">
                <a16:creationId xmlns:a16="http://schemas.microsoft.com/office/drawing/2014/main" id="{F8C02D64-F146-D178-95FB-F542C1D4B501}"/>
              </a:ext>
            </a:extLst>
          </p:cNvPr>
          <p:cNvSpPr txBox="1"/>
          <p:nvPr/>
        </p:nvSpPr>
        <p:spPr>
          <a:xfrm>
            <a:off x="382762" y="4523899"/>
            <a:ext cx="4300920" cy="215444"/>
          </a:xfrm>
          <a:prstGeom prst="rect">
            <a:avLst/>
          </a:prstGeom>
          <a:noFill/>
        </p:spPr>
        <p:txBody>
          <a:bodyPr wrap="square" rtlCol="0">
            <a:spAutoFit/>
          </a:bodyPr>
          <a:lstStyle/>
          <a:p>
            <a:r>
              <a:rPr lang="en-US" sz="800" i="1" dirty="0">
                <a:solidFill>
                  <a:schemeClr val="tx2"/>
                </a:solidFill>
              </a:rPr>
              <a:t>*</a:t>
            </a:r>
            <a:r>
              <a:rPr lang="en-US" altLang="zh-CN" sz="800" i="1" dirty="0">
                <a:solidFill>
                  <a:schemeClr val="tx2"/>
                </a:solidFill>
              </a:rPr>
              <a:t>Source: CDISC Basic Data Structure for </a:t>
            </a:r>
            <a:r>
              <a:rPr lang="en-US" altLang="zh-CN" sz="800" i="1" dirty="0" err="1">
                <a:solidFill>
                  <a:schemeClr val="tx2"/>
                </a:solidFill>
              </a:rPr>
              <a:t>ADaM</a:t>
            </a:r>
            <a:r>
              <a:rPr lang="en-US" altLang="zh-CN" sz="800" i="1" dirty="0">
                <a:solidFill>
                  <a:schemeClr val="tx2"/>
                </a:solidFill>
              </a:rPr>
              <a:t> </a:t>
            </a:r>
            <a:r>
              <a:rPr lang="en-US" altLang="zh-CN" sz="800" i="1">
                <a:solidFill>
                  <a:schemeClr val="tx2"/>
                </a:solidFill>
              </a:rPr>
              <a:t>PopPK</a:t>
            </a:r>
            <a:r>
              <a:rPr lang="en-US" altLang="zh-CN" sz="800" i="1" dirty="0">
                <a:solidFill>
                  <a:schemeClr val="tx2"/>
                </a:solidFill>
              </a:rPr>
              <a:t> Implementation Guide v1.0</a:t>
            </a:r>
            <a:r>
              <a:rPr lang="en-US" altLang="zh-CN" sz="800" i="1">
                <a:solidFill>
                  <a:schemeClr val="tx2"/>
                </a:solidFill>
              </a:rPr>
              <a:t>, 2023</a:t>
            </a:r>
            <a:endParaRPr lang="en-US" sz="800" i="1" dirty="0">
              <a:solidFill>
                <a:schemeClr val="tx2"/>
              </a:solidFill>
            </a:endParaRPr>
          </a:p>
        </p:txBody>
      </p:sp>
      <p:pic>
        <p:nvPicPr>
          <p:cNvPr id="47" name="图片 46">
            <a:extLst>
              <a:ext uri="{FF2B5EF4-FFF2-40B4-BE49-F238E27FC236}">
                <a16:creationId xmlns:a16="http://schemas.microsoft.com/office/drawing/2014/main" id="{BA1EB362-C874-690C-1651-E1F5E8E2B5CC}"/>
              </a:ext>
            </a:extLst>
          </p:cNvPr>
          <p:cNvPicPr>
            <a:picLocks noChangeAspect="1"/>
          </p:cNvPicPr>
          <p:nvPr/>
        </p:nvPicPr>
        <p:blipFill>
          <a:blip r:embed="rId3"/>
          <a:stretch>
            <a:fillRect/>
          </a:stretch>
        </p:blipFill>
        <p:spPr>
          <a:xfrm>
            <a:off x="3949732" y="2295693"/>
            <a:ext cx="4583928" cy="2081089"/>
          </a:xfrm>
          <a:prstGeom prst="rect">
            <a:avLst/>
          </a:prstGeom>
        </p:spPr>
      </p:pic>
    </p:spTree>
    <p:extLst>
      <p:ext uri="{BB962C8B-B14F-4D97-AF65-F5344CB8AC3E}">
        <p14:creationId xmlns:p14="http://schemas.microsoft.com/office/powerpoint/2010/main" val="1726732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C23A49-965B-3765-F25E-12AFD2C8D21A}"/>
              </a:ext>
            </a:extLst>
          </p:cNvPr>
          <p:cNvSpPr>
            <a:spLocks noGrp="1"/>
          </p:cNvSpPr>
          <p:nvPr>
            <p:ph type="title"/>
          </p:nvPr>
        </p:nvSpPr>
        <p:spPr/>
        <p:txBody>
          <a:bodyPr/>
          <a:lstStyle/>
          <a:p>
            <a:r>
              <a:rPr lang="en-US" dirty="0"/>
              <a:t>Introduction of </a:t>
            </a:r>
            <a:r>
              <a:rPr lang="en-US" dirty="0" err="1"/>
              <a:t>PopPK</a:t>
            </a:r>
            <a:r>
              <a:rPr lang="en-US" dirty="0"/>
              <a:t>: Individual PK vs. </a:t>
            </a:r>
            <a:r>
              <a:rPr lang="en-US" dirty="0" err="1"/>
              <a:t>PopPK</a:t>
            </a:r>
            <a:endParaRPr lang="en-US" dirty="0"/>
          </a:p>
        </p:txBody>
      </p:sp>
      <p:sp>
        <p:nvSpPr>
          <p:cNvPr id="3" name="内容占位符 2">
            <a:extLst>
              <a:ext uri="{FF2B5EF4-FFF2-40B4-BE49-F238E27FC236}">
                <a16:creationId xmlns:a16="http://schemas.microsoft.com/office/drawing/2014/main" id="{B0D6BA11-820D-D17A-64B7-0A40F5EDF70C}"/>
              </a:ext>
            </a:extLst>
          </p:cNvPr>
          <p:cNvSpPr>
            <a:spLocks noGrp="1"/>
          </p:cNvSpPr>
          <p:nvPr>
            <p:ph idx="1"/>
          </p:nvPr>
        </p:nvSpPr>
        <p:spPr>
          <a:xfrm>
            <a:off x="800100" y="1111250"/>
            <a:ext cx="7995558" cy="3521473"/>
          </a:xfrm>
        </p:spPr>
        <p:txBody>
          <a:bodyPr vert="horz" lIns="0" tIns="0" rIns="0" bIns="0" rtlCol="0" anchor="t">
            <a:normAutofit/>
          </a:bodyPr>
          <a:lstStyle/>
          <a:p>
            <a:pPr marL="4445" indent="0">
              <a:buNone/>
            </a:pPr>
            <a:r>
              <a:rPr lang="en-US" b="1" dirty="0"/>
              <a:t>Individual PK​</a:t>
            </a:r>
            <a:endParaRPr lang="zh-CN" altLang="en-US"/>
          </a:p>
          <a:p>
            <a:pPr lvl="1"/>
            <a:r>
              <a:rPr lang="en-US" sz="1200" dirty="0"/>
              <a:t>Derive PK parameters for each subject from concentration-time data (using non-compartment analysis [NCA]).​</a:t>
            </a:r>
          </a:p>
          <a:p>
            <a:pPr lvl="1"/>
            <a:r>
              <a:rPr lang="en-US" sz="1200" dirty="0"/>
              <a:t>Understand population pharmacokinetic property through PK parameters.​</a:t>
            </a:r>
          </a:p>
          <a:p>
            <a:pPr marL="4445" indent="0">
              <a:buNone/>
            </a:pPr>
            <a:r>
              <a:rPr lang="en-US" b="1" dirty="0"/>
              <a:t>Population PK​</a:t>
            </a:r>
            <a:endParaRPr lang="en-US" b="1" dirty="0">
              <a:cs typeface="Arial" panose="020B0604020202020204"/>
            </a:endParaRPr>
          </a:p>
          <a:p>
            <a:r>
              <a:rPr lang="en-US" sz="1200"/>
              <a:t>•Derive the drug concentration from a large group of individuals to understand variability in drug response. </a:t>
            </a:r>
          </a:p>
          <a:p>
            <a:pPr lvl="1"/>
            <a:r>
              <a:rPr lang="en-US" sz="1200" dirty="0"/>
              <a:t>•Understand population pharmacokinetic property by the analysis on concentration-time data directly. </a:t>
            </a:r>
            <a:endParaRPr lang="en-US" dirty="0"/>
          </a:p>
          <a:p>
            <a:pPr marL="0" indent="0">
              <a:buNone/>
            </a:pPr>
            <a:r>
              <a:rPr lang="en-US" b="1" i="1" dirty="0"/>
              <a:t>​</a:t>
            </a:r>
          </a:p>
        </p:txBody>
      </p:sp>
      <p:sp>
        <p:nvSpPr>
          <p:cNvPr id="4" name="灯片编号占位符 3">
            <a:extLst>
              <a:ext uri="{FF2B5EF4-FFF2-40B4-BE49-F238E27FC236}">
                <a16:creationId xmlns:a16="http://schemas.microsoft.com/office/drawing/2014/main" id="{FDDD79EE-3E43-1191-47AD-5C353EF4A4E4}"/>
              </a:ext>
            </a:extLst>
          </p:cNvPr>
          <p:cNvSpPr>
            <a:spLocks noGrp="1"/>
          </p:cNvSpPr>
          <p:nvPr>
            <p:ph type="sldNum" sz="quarter" idx="12"/>
          </p:nvPr>
        </p:nvSpPr>
        <p:spPr/>
        <p:txBody>
          <a:bodyPr/>
          <a:lstStyle/>
          <a:p>
            <a:fld id="{EB4FF9C4-EEBF-D24D-8A4E-C0B9CCE3F975}" type="slidenum">
              <a:rPr lang="en-US" smtClean="0"/>
              <a:t>8</a:t>
            </a:fld>
            <a:endParaRPr lang="en-US"/>
          </a:p>
        </p:txBody>
      </p:sp>
      <p:sp>
        <p:nvSpPr>
          <p:cNvPr id="5" name="页脚占位符 4">
            <a:extLst>
              <a:ext uri="{FF2B5EF4-FFF2-40B4-BE49-F238E27FC236}">
                <a16:creationId xmlns:a16="http://schemas.microsoft.com/office/drawing/2014/main" id="{8B68056B-EB95-B329-032A-BFF055B66F37}"/>
              </a:ext>
            </a:extLst>
          </p:cNvPr>
          <p:cNvSpPr>
            <a:spLocks noGrp="1"/>
          </p:cNvSpPr>
          <p:nvPr>
            <p:ph type="ftr" sz="quarter" idx="3"/>
          </p:nvPr>
        </p:nvSpPr>
        <p:spPr/>
        <p:txBody>
          <a:bodyPr/>
          <a:lstStyle/>
          <a:p>
            <a:r>
              <a:rPr lang="en-US"/>
              <a:t>CDISC 2024 China Interchange | #ClearDataClearImpact</a:t>
            </a:r>
            <a:endParaRPr lang="en-US" dirty="0"/>
          </a:p>
        </p:txBody>
      </p:sp>
      <p:graphicFrame>
        <p:nvGraphicFramePr>
          <p:cNvPr id="6" name="Table 6">
            <a:extLst>
              <a:ext uri="{FF2B5EF4-FFF2-40B4-BE49-F238E27FC236}">
                <a16:creationId xmlns:a16="http://schemas.microsoft.com/office/drawing/2014/main" id="{5564C98A-68CC-F7A5-C934-4E2A4D839DDA}"/>
              </a:ext>
            </a:extLst>
          </p:cNvPr>
          <p:cNvGraphicFramePr>
            <a:graphicFrameLocks noGrp="1"/>
          </p:cNvGraphicFramePr>
          <p:nvPr>
            <p:extLst>
              <p:ext uri="{D42A27DB-BD31-4B8C-83A1-F6EECF244321}">
                <p14:modId xmlns:p14="http://schemas.microsoft.com/office/powerpoint/2010/main" val="529788331"/>
              </p:ext>
            </p:extLst>
          </p:nvPr>
        </p:nvGraphicFramePr>
        <p:xfrm>
          <a:off x="2881992" y="2637064"/>
          <a:ext cx="3617171" cy="1919627"/>
        </p:xfrm>
        <a:graphic>
          <a:graphicData uri="http://schemas.openxmlformats.org/drawingml/2006/table">
            <a:tbl>
              <a:tblPr firstRow="1" bandRow="1">
                <a:tableStyleId>{5C22544A-7EE6-4342-B048-85BDC9FD1C3A}</a:tableStyleId>
              </a:tblPr>
              <a:tblGrid>
                <a:gridCol w="1954886">
                  <a:extLst>
                    <a:ext uri="{9D8B030D-6E8A-4147-A177-3AD203B41FA5}">
                      <a16:colId xmlns:a16="http://schemas.microsoft.com/office/drawing/2014/main" val="4022577107"/>
                    </a:ext>
                  </a:extLst>
                </a:gridCol>
                <a:gridCol w="1662285">
                  <a:extLst>
                    <a:ext uri="{9D8B030D-6E8A-4147-A177-3AD203B41FA5}">
                      <a16:colId xmlns:a16="http://schemas.microsoft.com/office/drawing/2014/main" val="4135484225"/>
                    </a:ext>
                  </a:extLst>
                </a:gridCol>
              </a:tblGrid>
              <a:tr h="551181">
                <a:tc>
                  <a:txBody>
                    <a:bodyPr/>
                    <a:lstStyle/>
                    <a:p>
                      <a:pPr algn="ctr"/>
                      <a:r>
                        <a:rPr lang="en-US" dirty="0">
                          <a:solidFill>
                            <a:schemeClr val="bg1"/>
                          </a:solidFill>
                          <a:latin typeface="Aptos"/>
                        </a:rPr>
                        <a:t>Individual PK</a:t>
                      </a:r>
                    </a:p>
                  </a:txBody>
                  <a:tcPr/>
                </a:tc>
                <a:tc>
                  <a:txBody>
                    <a:bodyPr/>
                    <a:lstStyle/>
                    <a:p>
                      <a:pPr marL="0" algn="ctr" defTabSz="685800" rtl="0" eaLnBrk="1" latinLnBrk="0" hangingPunct="1"/>
                      <a:r>
                        <a:rPr lang="en-US" sz="1350" b="1" kern="1200" dirty="0">
                          <a:solidFill>
                            <a:schemeClr val="bg1"/>
                          </a:solidFill>
                          <a:latin typeface="Aptos"/>
                          <a:ea typeface="+mn-ea"/>
                          <a:cs typeface="+mn-cs"/>
                        </a:rPr>
                        <a:t>Population PK</a:t>
                      </a:r>
                    </a:p>
                  </a:txBody>
                  <a:tcPr/>
                </a:tc>
                <a:extLst>
                  <a:ext uri="{0D108BD9-81ED-4DB2-BD59-A6C34878D82A}">
                    <a16:rowId xmlns:a16="http://schemas.microsoft.com/office/drawing/2014/main" val="3723869381"/>
                  </a:ext>
                </a:extLst>
              </a:tr>
              <a:tr h="136844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77232163"/>
                  </a:ext>
                </a:extLst>
              </a:tr>
            </a:tbl>
          </a:graphicData>
        </a:graphic>
      </p:graphicFrame>
      <p:sp>
        <p:nvSpPr>
          <p:cNvPr id="9" name="文本框 8">
            <a:extLst>
              <a:ext uri="{FF2B5EF4-FFF2-40B4-BE49-F238E27FC236}">
                <a16:creationId xmlns:a16="http://schemas.microsoft.com/office/drawing/2014/main" id="{2EA93721-03ED-EE51-F54A-514982DC00B9}"/>
              </a:ext>
            </a:extLst>
          </p:cNvPr>
          <p:cNvSpPr txBox="1"/>
          <p:nvPr/>
        </p:nvSpPr>
        <p:spPr>
          <a:xfrm>
            <a:off x="3857489" y="4627479"/>
            <a:ext cx="1939728" cy="215444"/>
          </a:xfrm>
          <a:prstGeom prst="rect">
            <a:avLst/>
          </a:prstGeom>
          <a:noFill/>
        </p:spPr>
        <p:txBody>
          <a:bodyPr wrap="square" rtlCol="0">
            <a:spAutoFit/>
          </a:bodyPr>
          <a:lstStyle/>
          <a:p>
            <a:r>
              <a:rPr lang="en-US" sz="800" b="1" dirty="0">
                <a:solidFill>
                  <a:schemeClr val="bg2">
                    <a:lumMod val="10000"/>
                  </a:schemeClr>
                </a:solidFill>
              </a:rPr>
              <a:t>Figure 3. Individual PK vs. </a:t>
            </a:r>
            <a:r>
              <a:rPr lang="en-US" sz="800" b="1" dirty="0" err="1">
                <a:solidFill>
                  <a:schemeClr val="bg2">
                    <a:lumMod val="10000"/>
                  </a:schemeClr>
                </a:solidFill>
              </a:rPr>
              <a:t>PopPK</a:t>
            </a:r>
            <a:r>
              <a:rPr lang="en-US" sz="800" b="1" dirty="0">
                <a:solidFill>
                  <a:schemeClr val="bg2">
                    <a:lumMod val="10000"/>
                  </a:schemeClr>
                </a:solidFill>
              </a:rPr>
              <a:t> </a:t>
            </a:r>
          </a:p>
        </p:txBody>
      </p:sp>
      <p:pic>
        <p:nvPicPr>
          <p:cNvPr id="10" name="图片 9" descr="图片包含 图示&#10;&#10;已自动生成说明">
            <a:extLst>
              <a:ext uri="{FF2B5EF4-FFF2-40B4-BE49-F238E27FC236}">
                <a16:creationId xmlns:a16="http://schemas.microsoft.com/office/drawing/2014/main" id="{743F76AE-C30F-B665-C42C-CD3B6C59072C}"/>
              </a:ext>
            </a:extLst>
          </p:cNvPr>
          <p:cNvPicPr>
            <a:picLocks noChangeAspect="1"/>
          </p:cNvPicPr>
          <p:nvPr/>
        </p:nvPicPr>
        <p:blipFill>
          <a:blip r:embed="rId3"/>
          <a:stretch>
            <a:fillRect/>
          </a:stretch>
        </p:blipFill>
        <p:spPr>
          <a:xfrm>
            <a:off x="2812596" y="2981325"/>
            <a:ext cx="2032908" cy="1744436"/>
          </a:xfrm>
          <a:prstGeom prst="rect">
            <a:avLst/>
          </a:prstGeom>
        </p:spPr>
      </p:pic>
      <p:pic>
        <p:nvPicPr>
          <p:cNvPr id="11" name="图片 10" descr="图表, 折线图&#10;&#10;已自动生成说明">
            <a:extLst>
              <a:ext uri="{FF2B5EF4-FFF2-40B4-BE49-F238E27FC236}">
                <a16:creationId xmlns:a16="http://schemas.microsoft.com/office/drawing/2014/main" id="{92183D34-7DCB-1F7F-055C-3A3F750B3EC9}"/>
              </a:ext>
            </a:extLst>
          </p:cNvPr>
          <p:cNvPicPr>
            <a:picLocks noChangeAspect="1"/>
          </p:cNvPicPr>
          <p:nvPr/>
        </p:nvPicPr>
        <p:blipFill>
          <a:blip r:embed="rId4"/>
          <a:stretch>
            <a:fillRect/>
          </a:stretch>
        </p:blipFill>
        <p:spPr>
          <a:xfrm>
            <a:off x="4757737" y="2968398"/>
            <a:ext cx="1767568" cy="1745797"/>
          </a:xfrm>
          <a:prstGeom prst="rect">
            <a:avLst/>
          </a:prstGeom>
        </p:spPr>
      </p:pic>
    </p:spTree>
    <p:extLst>
      <p:ext uri="{BB962C8B-B14F-4D97-AF65-F5344CB8AC3E}">
        <p14:creationId xmlns:p14="http://schemas.microsoft.com/office/powerpoint/2010/main" val="4201975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8FC8B8-E966-9450-ABF4-630E33778060}"/>
              </a:ext>
            </a:extLst>
          </p:cNvPr>
          <p:cNvSpPr>
            <a:spLocks noGrp="1"/>
          </p:cNvSpPr>
          <p:nvPr>
            <p:ph type="title"/>
          </p:nvPr>
        </p:nvSpPr>
        <p:spPr/>
        <p:txBody>
          <a:bodyPr/>
          <a:lstStyle/>
          <a:p>
            <a:r>
              <a:rPr lang="en-US" dirty="0"/>
              <a:t>The Application of </a:t>
            </a:r>
            <a:r>
              <a:rPr lang="en-US"/>
              <a:t>PopPK</a:t>
            </a:r>
            <a:endParaRPr lang="en-US" dirty="0"/>
          </a:p>
        </p:txBody>
      </p:sp>
      <p:sp>
        <p:nvSpPr>
          <p:cNvPr id="3" name="内容占位符 2">
            <a:extLst>
              <a:ext uri="{FF2B5EF4-FFF2-40B4-BE49-F238E27FC236}">
                <a16:creationId xmlns:a16="http://schemas.microsoft.com/office/drawing/2014/main" id="{EF5B20DA-C8BC-5DE6-36C1-F1E590EBF925}"/>
              </a:ext>
            </a:extLst>
          </p:cNvPr>
          <p:cNvSpPr>
            <a:spLocks noGrp="1"/>
          </p:cNvSpPr>
          <p:nvPr>
            <p:ph idx="1"/>
          </p:nvPr>
        </p:nvSpPr>
        <p:spPr>
          <a:xfrm>
            <a:off x="800100" y="796958"/>
            <a:ext cx="7886700" cy="3773091"/>
          </a:xfrm>
        </p:spPr>
        <p:txBody>
          <a:bodyPr>
            <a:normAutofit/>
          </a:bodyPr>
          <a:lstStyle/>
          <a:p>
            <a:r>
              <a:rPr lang="en-US" altLang="zh-CN" sz="1400" b="1" dirty="0"/>
              <a:t>Selecting dosing regimens to be tested in clinical trails</a:t>
            </a:r>
          </a:p>
          <a:p>
            <a:pPr lvl="1"/>
            <a:r>
              <a:rPr lang="en-US" altLang="zh-CN" sz="1200" dirty="0"/>
              <a:t>Identify the covariates that influence PK variability, dosing regimens can be tailored to mitigate variability in subsequent experimental designs. e.g., Relationship between body weight and drug exposure;</a:t>
            </a:r>
          </a:p>
          <a:p>
            <a:pPr lvl="1"/>
            <a:r>
              <a:rPr lang="en-US" altLang="zh-CN" sz="1200" dirty="0"/>
              <a:t>Serve as a predictive model to estimate PK characteristics under unknow doses or dosing intervals, aiding in the exploration of effective or safe dose ranges.</a:t>
            </a:r>
          </a:p>
          <a:p>
            <a:pPr>
              <a:lnSpc>
                <a:spcPct val="100000"/>
              </a:lnSpc>
            </a:pPr>
            <a:r>
              <a:rPr lang="en-US" altLang="zh-CN" sz="1400" b="1" dirty="0"/>
              <a:t>Deriving sample size and sampling scheme requirements</a:t>
            </a:r>
          </a:p>
          <a:p>
            <a:pPr lvl="1"/>
            <a:r>
              <a:rPr lang="en-US" sz="1200" dirty="0"/>
              <a:t>Based on the primary types of PK variability, such as large variability in </a:t>
            </a:r>
            <a:r>
              <a:rPr lang="en-US" sz="1200" dirty="0" err="1"/>
              <a:t>Cmax</a:t>
            </a:r>
            <a:r>
              <a:rPr lang="en-US" sz="1200" dirty="0"/>
              <a:t>, corresponding adjustments can be made to the timing and intervals of sampling to identify key PK characteristics, thus eliminating unnecessary sampling.</a:t>
            </a:r>
            <a:endParaRPr lang="en-US" altLang="zh-CN" dirty="0"/>
          </a:p>
          <a:p>
            <a:pPr>
              <a:lnSpc>
                <a:spcPct val="100000"/>
              </a:lnSpc>
            </a:pPr>
            <a:r>
              <a:rPr lang="en-US" altLang="zh-CN" sz="1400" b="1" dirty="0"/>
              <a:t>Deriving exposure metrics for conducting exposure-response (E-R) analysis</a:t>
            </a:r>
          </a:p>
          <a:p>
            <a:pPr>
              <a:lnSpc>
                <a:spcPct val="100000"/>
              </a:lnSpc>
            </a:pPr>
            <a:r>
              <a:rPr lang="en-US" altLang="zh-CN" sz="1400" b="1" dirty="0"/>
              <a:t>For drug-drug interaction (DDI) analysis</a:t>
            </a:r>
          </a:p>
          <a:p>
            <a:pPr>
              <a:lnSpc>
                <a:spcPct val="100000"/>
              </a:lnSpc>
            </a:pPr>
            <a:r>
              <a:rPr lang="en-US" altLang="zh-CN" sz="1400" b="1" dirty="0"/>
              <a:t>Pediatric trail designs</a:t>
            </a:r>
          </a:p>
          <a:p>
            <a:pPr lvl="1"/>
            <a:r>
              <a:rPr lang="en-US" altLang="zh-CN" sz="1200" dirty="0"/>
              <a:t>Simulations from </a:t>
            </a:r>
            <a:r>
              <a:rPr lang="en-US" altLang="zh-CN" sz="1200"/>
              <a:t>PopPK</a:t>
            </a:r>
            <a:r>
              <a:rPr lang="en-US" altLang="zh-CN" sz="1200" dirty="0"/>
              <a:t> models established from pediatric and adult date can be used to compare the exposure of the drug in pediatric patients and adults, and the derive the recommended pediatric dose.</a:t>
            </a:r>
          </a:p>
          <a:p>
            <a:pPr>
              <a:lnSpc>
                <a:spcPct val="100000"/>
              </a:lnSpc>
            </a:pPr>
            <a:r>
              <a:rPr lang="en-US" altLang="zh-CN" sz="1400" b="1" dirty="0"/>
              <a:t>At multiple points in the drug development process, e.g., IND, NDA and BLA, or post-marketing stage</a:t>
            </a:r>
          </a:p>
          <a:p>
            <a:endParaRPr lang="en-US" dirty="0"/>
          </a:p>
        </p:txBody>
      </p:sp>
      <p:sp>
        <p:nvSpPr>
          <p:cNvPr id="4" name="灯片编号占位符 3">
            <a:extLst>
              <a:ext uri="{FF2B5EF4-FFF2-40B4-BE49-F238E27FC236}">
                <a16:creationId xmlns:a16="http://schemas.microsoft.com/office/drawing/2014/main" id="{48767E6F-6664-EE45-44F2-DF6F4A66F1F6}"/>
              </a:ext>
            </a:extLst>
          </p:cNvPr>
          <p:cNvSpPr>
            <a:spLocks noGrp="1"/>
          </p:cNvSpPr>
          <p:nvPr>
            <p:ph type="sldNum" sz="quarter" idx="12"/>
          </p:nvPr>
        </p:nvSpPr>
        <p:spPr/>
        <p:txBody>
          <a:bodyPr/>
          <a:lstStyle/>
          <a:p>
            <a:fld id="{EB4FF9C4-EEBF-D24D-8A4E-C0B9CCE3F975}" type="slidenum">
              <a:rPr lang="en-US" smtClean="0"/>
              <a:t>9</a:t>
            </a:fld>
            <a:endParaRPr lang="en-US"/>
          </a:p>
        </p:txBody>
      </p:sp>
      <p:sp>
        <p:nvSpPr>
          <p:cNvPr id="5" name="页脚占位符 4">
            <a:extLst>
              <a:ext uri="{FF2B5EF4-FFF2-40B4-BE49-F238E27FC236}">
                <a16:creationId xmlns:a16="http://schemas.microsoft.com/office/drawing/2014/main" id="{2E33D4FA-BB1F-FDF0-DA0E-D7323AD24B91}"/>
              </a:ext>
            </a:extLst>
          </p:cNvPr>
          <p:cNvSpPr>
            <a:spLocks noGrp="1"/>
          </p:cNvSpPr>
          <p:nvPr>
            <p:ph type="ftr" sz="quarter" idx="3"/>
          </p:nvPr>
        </p:nvSpPr>
        <p:spPr/>
        <p:txBody>
          <a:bodyPr/>
          <a:lstStyle/>
          <a:p>
            <a:r>
              <a:rPr lang="en-US" dirty="0"/>
              <a:t>CDISC 2024 China Interchange | #ClearDataClearImpact</a:t>
            </a:r>
          </a:p>
        </p:txBody>
      </p:sp>
      <p:sp>
        <p:nvSpPr>
          <p:cNvPr id="6" name="文本框 5">
            <a:extLst>
              <a:ext uri="{FF2B5EF4-FFF2-40B4-BE49-F238E27FC236}">
                <a16:creationId xmlns:a16="http://schemas.microsoft.com/office/drawing/2014/main" id="{EF323B0C-53FD-7058-ACA4-06CA2A5351D9}"/>
              </a:ext>
            </a:extLst>
          </p:cNvPr>
          <p:cNvSpPr txBox="1"/>
          <p:nvPr/>
        </p:nvSpPr>
        <p:spPr>
          <a:xfrm>
            <a:off x="391587" y="4532160"/>
            <a:ext cx="5228931" cy="215444"/>
          </a:xfrm>
          <a:prstGeom prst="rect">
            <a:avLst/>
          </a:prstGeom>
          <a:noFill/>
        </p:spPr>
        <p:txBody>
          <a:bodyPr wrap="square" rtlCol="0">
            <a:spAutoFit/>
          </a:bodyPr>
          <a:lstStyle/>
          <a:p>
            <a:r>
              <a:rPr lang="en-US" sz="800" i="1" dirty="0">
                <a:solidFill>
                  <a:schemeClr val="tx2"/>
                </a:solidFill>
              </a:rPr>
              <a:t>*</a:t>
            </a:r>
            <a:r>
              <a:rPr lang="en-US" altLang="zh-CN" sz="800" i="1" dirty="0">
                <a:solidFill>
                  <a:schemeClr val="tx2"/>
                </a:solidFill>
              </a:rPr>
              <a:t>Source:</a:t>
            </a:r>
            <a:r>
              <a:rPr lang="zh-CN" altLang="en-US" sz="800" i="1" dirty="0">
                <a:solidFill>
                  <a:schemeClr val="tx2"/>
                </a:solidFill>
              </a:rPr>
              <a:t> </a:t>
            </a:r>
            <a:r>
              <a:rPr lang="en-US" altLang="zh-CN" sz="800" i="1" dirty="0">
                <a:solidFill>
                  <a:schemeClr val="tx2"/>
                </a:solidFill>
              </a:rPr>
              <a:t>Population Pharmacokinetics Guidance </a:t>
            </a:r>
            <a:r>
              <a:rPr lang="en-US" altLang="zh-CN" sz="800" i="1" dirty="0">
                <a:solidFill>
                  <a:srgbClr val="777971"/>
                </a:solidFill>
              </a:rPr>
              <a:t>for Industry: </a:t>
            </a:r>
            <a:r>
              <a:rPr lang="en-US" sz="800" i="1" dirty="0">
                <a:solidFill>
                  <a:srgbClr val="777971"/>
                </a:solidFill>
                <a:hlinkClick r:id="rId2">
                  <a:extLst>
                    <a:ext uri="{A12FA001-AC4F-418D-AE19-62706E023703}">
                      <ahyp:hlinkClr xmlns:ahyp="http://schemas.microsoft.com/office/drawing/2018/hyperlinkcolor" val="tx"/>
                    </a:ext>
                  </a:extLst>
                </a:hlinkClick>
              </a:rPr>
              <a:t>Population Pharmacokinetics | FDA</a:t>
            </a:r>
            <a:r>
              <a:rPr lang="en-US" altLang="zh-CN" sz="800" i="1" dirty="0">
                <a:solidFill>
                  <a:srgbClr val="777971"/>
                </a:solidFill>
              </a:rPr>
              <a:t> </a:t>
            </a:r>
            <a:endParaRPr lang="en-US" altLang="zh-CN" sz="800" i="1" dirty="0">
              <a:solidFill>
                <a:srgbClr val="777971"/>
              </a:solidFill>
              <a:effectLst/>
            </a:endParaRPr>
          </a:p>
        </p:txBody>
      </p:sp>
    </p:spTree>
    <p:extLst>
      <p:ext uri="{BB962C8B-B14F-4D97-AF65-F5344CB8AC3E}">
        <p14:creationId xmlns:p14="http://schemas.microsoft.com/office/powerpoint/2010/main" val="1837446785"/>
      </p:ext>
    </p:extLst>
  </p:cSld>
  <p:clrMapOvr>
    <a:masterClrMapping/>
  </p:clrMapOvr>
</p:sld>
</file>

<file path=ppt/theme/theme1.xml><?xml version="1.0" encoding="utf-8"?>
<a:theme xmlns:a="http://schemas.openxmlformats.org/drawingml/2006/main" name="Office Theme">
  <a:themeElements>
    <a:clrScheme name="CDISC-1 1">
      <a:dk1>
        <a:srgbClr val="134678"/>
      </a:dk1>
      <a:lt1>
        <a:srgbClr val="FFFFFF"/>
      </a:lt1>
      <a:dk2>
        <a:srgbClr val="515349"/>
      </a:dk2>
      <a:lt2>
        <a:srgbClr val="F5F5F5"/>
      </a:lt2>
      <a:accent1>
        <a:srgbClr val="134678"/>
      </a:accent1>
      <a:accent2>
        <a:srgbClr val="A1D0CA"/>
      </a:accent2>
      <a:accent3>
        <a:srgbClr val="C94543"/>
      </a:accent3>
      <a:accent4>
        <a:srgbClr val="EDAA00"/>
      </a:accent4>
      <a:accent5>
        <a:srgbClr val="553278"/>
      </a:accent5>
      <a:accent6>
        <a:srgbClr val="40B3E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c82b941-e7cd-41be-8716-53eac352d379" xsi:nil="true"/>
    <lcf76f155ced4ddcb4097134ff3c332f xmlns="cc82b941-e7cd-41be-8716-53eac352d379">
      <Terms xmlns="http://schemas.microsoft.com/office/infopath/2007/PartnerControls"/>
    </lcf76f155ced4ddcb4097134ff3c332f>
    <TaxCatchAll xmlns="8eceed0e-f6c5-469f-a1a3-36254dc2a9cd" xsi:nil="true"/>
    <SharedWithUsers xmlns="8eceed0e-f6c5-469f-a1a3-36254dc2a9cd">
      <UserInfo>
        <DisplayName>Sheila Leaman</DisplayName>
        <AccountId>51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D491D5301BDA449EC62E031AD20AA6" ma:contentTypeVersion="18" ma:contentTypeDescription="Create a new document." ma:contentTypeScope="" ma:versionID="8dc7135e9a177da52996a55739a239de">
  <xsd:schema xmlns:xsd="http://www.w3.org/2001/XMLSchema" xmlns:xs="http://www.w3.org/2001/XMLSchema" xmlns:p="http://schemas.microsoft.com/office/2006/metadata/properties" xmlns:ns2="cc82b941-e7cd-41be-8716-53eac352d379" xmlns:ns3="8eceed0e-f6c5-469f-a1a3-36254dc2a9cd" targetNamespace="http://schemas.microsoft.com/office/2006/metadata/properties" ma:root="true" ma:fieldsID="a4a1a34d5fefea1de7b0c4b0885a6552" ns2:_="" ns3:_="">
    <xsd:import namespace="cc82b941-e7cd-41be-8716-53eac352d379"/>
    <xsd:import namespace="8eceed0e-f6c5-469f-a1a3-36254dc2a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82b941-e7cd-41be-8716-53eac352d3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c04c6af-d60c-4670-8c9c-7f80a3ec6f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ceed0e-f6c5-469f-a1a3-36254dc2a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cab19f1-5576-4609-8825-6eff12119732}" ma:internalName="TaxCatchAll" ma:showField="CatchAllData" ma:web="8eceed0e-f6c5-469f-a1a3-36254dc2a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69330B-154C-43B9-AAF7-1A571867C6C9}">
  <ds:schemaRefs>
    <ds:schemaRef ds:uri="http://schemas.microsoft.com/sharepoint/v3/contenttype/forms"/>
  </ds:schemaRefs>
</ds:datastoreItem>
</file>

<file path=customXml/itemProps2.xml><?xml version="1.0" encoding="utf-8"?>
<ds:datastoreItem xmlns:ds="http://schemas.openxmlformats.org/officeDocument/2006/customXml" ds:itemID="{EB3EAD0D-AD33-4DE9-A04C-ADBA8D81216E}">
  <ds:schemaRefs>
    <ds:schemaRef ds:uri="http://schemas.openxmlformats.org/package/2006/metadata/core-properties"/>
    <ds:schemaRef ds:uri="42fd8685-662d-4ea0-adda-db2055aa5e88"/>
    <ds:schemaRef ds:uri="http://purl.org/dc/elements/1.1/"/>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6cd05e2c-1080-4123-b907-f31487dbd913"/>
    <ds:schemaRef ds:uri="http://purl.org/dc/dcmitype/"/>
    <ds:schemaRef ds:uri="http://purl.org/dc/terms/"/>
    <ds:schemaRef ds:uri="cc82b941-e7cd-41be-8716-53eac352d379"/>
    <ds:schemaRef ds:uri="8eceed0e-f6c5-469f-a1a3-36254dc2a9cd"/>
  </ds:schemaRefs>
</ds:datastoreItem>
</file>

<file path=customXml/itemProps3.xml><?xml version="1.0" encoding="utf-8"?>
<ds:datastoreItem xmlns:ds="http://schemas.openxmlformats.org/officeDocument/2006/customXml" ds:itemID="{026507AD-7F28-4B11-B8E2-6084F614D6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82b941-e7cd-41be-8716-53eac352d379"/>
    <ds:schemaRef ds:uri="8eceed0e-f6c5-469f-a1a3-36254dc2a9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23347</TotalTime>
  <Words>4148</Words>
  <Application>Microsoft Office PowerPoint</Application>
  <PresentationFormat>On-screen Show (16:9)</PresentationFormat>
  <Paragraphs>440</Paragraphs>
  <Slides>33</Slides>
  <Notes>20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ADaM popPK Dataset for NONMEM® - A Programmer Point of View</vt:lpstr>
      <vt:lpstr>Meet the Speakers</vt:lpstr>
      <vt:lpstr>Disclaimer and Disclosures</vt:lpstr>
      <vt:lpstr>Agenda</vt:lpstr>
      <vt:lpstr>Introduction</vt:lpstr>
      <vt:lpstr>Introduction of Pharmacokinetic</vt:lpstr>
      <vt:lpstr>Introduction of PopPK</vt:lpstr>
      <vt:lpstr>Introduction of PopPK: Individual PK vs. PopPK</vt:lpstr>
      <vt:lpstr>The Application of PopPK</vt:lpstr>
      <vt:lpstr>PopPK Analysis Running on NONMEM® </vt:lpstr>
      <vt:lpstr>CDISC Guide about ADaM PopPK - ADPPK</vt:lpstr>
      <vt:lpstr>FDA Requirements of PopPK Datasets</vt:lpstr>
      <vt:lpstr>FDA Requirements of PopPK Datasets</vt:lpstr>
      <vt:lpstr>General Workflow of ADPPK Development</vt:lpstr>
      <vt:lpstr>Working Process with Cross Functions</vt:lpstr>
      <vt:lpstr>General Dataflow of ADPPK </vt:lpstr>
      <vt:lpstr>ADPPK General Introduction</vt:lpstr>
      <vt:lpstr>General Dataflow </vt:lpstr>
      <vt:lpstr>Programming Requirements for ADPPK Dataset</vt:lpstr>
      <vt:lpstr>Typical Variables in ADPPK</vt:lpstr>
      <vt:lpstr>PART 1: NONMEM® Specific Variables</vt:lpstr>
      <vt:lpstr>PART 1: NONMEM® Specific Variables</vt:lpstr>
      <vt:lpstr>PART 2: TIME Related Variables </vt:lpstr>
      <vt:lpstr>PART 2: TIME Related Variables </vt:lpstr>
      <vt:lpstr>PART 2: TIME Related Variables </vt:lpstr>
      <vt:lpstr>PART 2: TIME Related Variables </vt:lpstr>
      <vt:lpstr>PART 3: Variables for CP Inputs</vt:lpstr>
      <vt:lpstr>PART 4: Covariates</vt:lpstr>
      <vt:lpstr>PART 4: Covariates</vt:lpstr>
      <vt:lpstr>Conclusion</vt:lpstr>
      <vt:lpstr>Some Challenges Faced by Programmers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Lin Liu</cp:lastModifiedBy>
  <cp:revision>154</cp:revision>
  <dcterms:created xsi:type="dcterms:W3CDTF">2018-04-05T14:10:17Z</dcterms:created>
  <dcterms:modified xsi:type="dcterms:W3CDTF">2024-09-03T19:21:24Z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0x010100FFD491D5301BDA449EC62E031AD20AA6</vt:lpwstr>
  </property>
  <property fmtid="{D5CDD505-2E9C-101B-9397-08002B2CF9AE}" pid="3" name="SharedWithUsers">
    <vt:lpwstr>51;#Sheila Leaman</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MediaServiceImageTags">
    <vt:lpwstr/>
  </property>
</Properties>
</file>