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6.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7.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8.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notesSlides/notesSlide9.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notesSlides/notesSlide10.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13.xml" ContentType="application/vnd.openxmlformats-officedocument.presentationml.notesSlide+xml"/>
  <Override PartName="/ppt/tags/tag37.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38"/>
  </p:notesMasterIdLst>
  <p:sldIdLst>
    <p:sldId id="279" r:id="rId5"/>
    <p:sldId id="281" r:id="rId6"/>
    <p:sldId id="278" r:id="rId7"/>
    <p:sldId id="257" r:id="rId8"/>
    <p:sldId id="263" r:id="rId9"/>
    <p:sldId id="264" r:id="rId10"/>
    <p:sldId id="324" r:id="rId11"/>
    <p:sldId id="360" r:id="rId12"/>
    <p:sldId id="296" r:id="rId13"/>
    <p:sldId id="299" r:id="rId14"/>
    <p:sldId id="300" r:id="rId15"/>
    <p:sldId id="302" r:id="rId16"/>
    <p:sldId id="304" r:id="rId17"/>
    <p:sldId id="306" r:id="rId18"/>
    <p:sldId id="307" r:id="rId19"/>
    <p:sldId id="308" r:id="rId20"/>
    <p:sldId id="309" r:id="rId21"/>
    <p:sldId id="310" r:id="rId22"/>
    <p:sldId id="311" r:id="rId23"/>
    <p:sldId id="312" r:id="rId24"/>
    <p:sldId id="313" r:id="rId25"/>
    <p:sldId id="314" r:id="rId26"/>
    <p:sldId id="315" r:id="rId27"/>
    <p:sldId id="316" r:id="rId28"/>
    <p:sldId id="317" r:id="rId29"/>
    <p:sldId id="392" r:id="rId30"/>
    <p:sldId id="318" r:id="rId31"/>
    <p:sldId id="319" r:id="rId32"/>
    <p:sldId id="321" r:id="rId33"/>
    <p:sldId id="393" r:id="rId34"/>
    <p:sldId id="322" r:id="rId35"/>
    <p:sldId id="323" r:id="rId36"/>
    <p:sldId id="274" r:id="rId37"/>
  </p:sldIdLst>
  <p:sldSz cx="9144000" cy="5143500" type="screen16x9"/>
  <p:notesSz cx="6858000" cy="9144000"/>
  <p:custDataLst>
    <p:tags r:id="rId3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07"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novo" initials="l" lastIdx="2" clrIdx="0"/>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中度样式 1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30F9D4DD-23FA-4A1F-B4F3-994118A7BB89}" styleName="{d27b558c-881a-4a59-9799-e04a28f8aa34}">
    <a:wholeTbl>
      <a:tcTxStyle>
        <a:fontRef idx="none">
          <a:prstClr val="black"/>
        </a:fontRef>
      </a:tcTxStyle>
      <a:tcStyle>
        <a:tcBdr>
          <a:top>
            <a:ln w="12700" cmpd="sng">
              <a:solidFill>
                <a:srgbClr val="8EBFD6"/>
              </a:solidFill>
            </a:ln>
          </a:top>
          <a:bottom>
            <a:ln w="12700" cmpd="sng">
              <a:solidFill>
                <a:srgbClr val="8EBFD6"/>
              </a:solidFill>
            </a:ln>
          </a:bottom>
          <a:insideV>
            <a:ln w="12700" cmpd="sng">
              <a:solidFill>
                <a:srgbClr val="8EBFD6"/>
              </a:solidFill>
            </a:ln>
          </a:insideV>
        </a:tcBdr>
        <a:fill>
          <a:solidFill>
            <a:srgbClr val="FFFFFF"/>
          </a:solidFill>
        </a:fill>
      </a:tcStyle>
    </a:wholeTbl>
    <a:band2H>
      <a:tcTxStyle>
        <a:fontRef idx="none">
          <a:prstClr val="black"/>
        </a:fontRef>
      </a:tcTxStyle>
      <a:tcStyle>
        <a:tcBdr/>
        <a:fill>
          <a:solidFill>
            <a:srgbClr val="B9D6E6"/>
          </a:solidFill>
        </a:fill>
      </a:tcStyle>
    </a:band2H>
    <a:firstRow>
      <a:tcTxStyle>
        <a:fontRef idx="none">
          <a:prstClr val="black"/>
        </a:fontRef>
      </a:tcTxStyle>
      <a:tcStyle>
        <a:tcBdr>
          <a:bottom>
            <a:ln w="12700" cmpd="sng">
              <a:solidFill>
                <a:srgbClr val="8EBFD6"/>
              </a:solidFill>
            </a:ln>
          </a:bottom>
        </a:tcBdr>
        <a:fill>
          <a:solidFill>
            <a:srgbClr val="B9D6E6"/>
          </a:solidFill>
        </a:fill>
      </a:tcStyle>
    </a:firstRow>
  </a:tblStyle>
  <a:tblStyle styleId="{AA00FE40-A4A1-4E01-A4F3-C6AA1E8047A4}" styleName="{1c11e0ce-8795-4a8a-8479-611ce8434d9d}">
    <a:wholeTbl>
      <a:tcTxStyle>
        <a:fontRef idx="none">
          <a:prstClr val="black"/>
        </a:fontRef>
      </a:tcTxStyle>
      <a:tcStyle>
        <a:tcBdr>
          <a:bottom>
            <a:ln w="38100" cmpd="sng">
              <a:solidFill>
                <a:srgbClr val="2E6CB5"/>
              </a:solidFill>
            </a:ln>
          </a:bottom>
        </a:tcBdr>
        <a:fill>
          <a:solidFill>
            <a:srgbClr val="FFFFFF"/>
          </a:solidFill>
        </a:fill>
      </a:tcStyle>
    </a:wholeTbl>
    <a:band1H>
      <a:tcTxStyle>
        <a:fontRef idx="none">
          <a:prstClr val="black"/>
        </a:fontRef>
      </a:tcTxStyle>
      <a:tcStyle>
        <a:tcBdr>
          <a:insideV>
            <a:ln w="12700" cmpd="sng">
              <a:solidFill>
                <a:srgbClr val="FFFFFF"/>
              </a:solidFill>
            </a:ln>
          </a:insideV>
        </a:tcBdr>
        <a:fill>
          <a:solidFill>
            <a:srgbClr val="FFFFFF"/>
          </a:solidFill>
        </a:fill>
      </a:tcStyle>
    </a:band1H>
    <a:band2H>
      <a:tcTxStyle>
        <a:fontRef idx="none">
          <a:prstClr val="black"/>
        </a:fontRef>
      </a:tcTxStyle>
      <a:tcStyle>
        <a:tcBdr>
          <a:insideV>
            <a:ln w="12700" cmpd="sng">
              <a:solidFill>
                <a:srgbClr val="FFFFFF"/>
              </a:solidFill>
            </a:ln>
          </a:insideV>
        </a:tcBdr>
        <a:fill>
          <a:solidFill>
            <a:srgbClr val="F8F8F8"/>
          </a:solidFill>
        </a:fill>
      </a:tcStyle>
    </a:band2H>
    <a:firstRow>
      <a:tcTxStyle>
        <a:fontRef idx="none">
          <a:prstClr val="black"/>
        </a:fontRef>
      </a:tcTxStyle>
      <a:tcStyle>
        <a:tcBdr>
          <a:insideV>
            <a:ln w="12700" cmpd="sng">
              <a:solidFill>
                <a:srgbClr val="FFFFFF"/>
              </a:solidFill>
            </a:ln>
          </a:insideV>
        </a:tcBdr>
        <a:fill>
          <a:solidFill>
            <a:srgbClr val="2E6CB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14577" autoAdjust="0"/>
    <p:restoredTop sz="63178" autoAdjust="0"/>
  </p:normalViewPr>
  <p:slideViewPr>
    <p:cSldViewPr snapToGrid="0" snapToObjects="1" showGuides="1">
      <p:cViewPr varScale="1">
        <p:scale>
          <a:sx n="142" d="100"/>
          <a:sy n="142" d="100"/>
        </p:scale>
        <p:origin x="696" y="120"/>
      </p:cViewPr>
      <p:guideLst>
        <p:guide orient="horz" pos="1607"/>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gs" Target="tags/tag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EE1A3E-C737-584E-86B0-F484DE311626}" type="datetimeFigureOut">
              <a:rPr lang="en-US" smtClean="0"/>
              <a:t>8/8/2023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E17163-B04C-C34A-8000-FDF58C3633A6}"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E17163-B04C-C34A-8000-FDF58C3633A6}"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（1）个人自付：患者本次就医所发生的医疗费用中由个人</a:t>
            </a:r>
          </a:p>
          <a:p>
            <a:r>
              <a:rPr lang="zh-CN" altLang="en-US"/>
              <a:t>负担的属于基本医疗保险目录范围内自付部分的金额（个人自付</a:t>
            </a:r>
          </a:p>
          <a:p>
            <a:r>
              <a:rPr lang="zh-CN" altLang="en-US"/>
              <a:t>=起付线+先行自付+按比例自付+封顶线以上，含待遇过渡期内二</a:t>
            </a:r>
          </a:p>
          <a:p>
            <a:r>
              <a:rPr lang="zh-CN" altLang="en-US"/>
              <a:t>次报销统筹基金补偿部分），以及开展按病种、病组、床日等打</a:t>
            </a:r>
          </a:p>
          <a:p>
            <a:r>
              <a:rPr lang="zh-CN" altLang="en-US"/>
              <a:t>包付费方式且由患者定额付费的费用。</a:t>
            </a:r>
          </a:p>
          <a:p>
            <a:r>
              <a:rPr lang="zh-CN" altLang="en-US"/>
              <a:t>（2）个人自费：患者本次就医所发生的医疗费用中按照有</a:t>
            </a:r>
          </a:p>
          <a:p>
            <a:r>
              <a:rPr lang="zh-CN" altLang="en-US"/>
              <a:t>关规定不属于基本医疗保险目录范围而全部由个人支付的费用</a:t>
            </a:r>
          </a:p>
          <a:p>
            <a:r>
              <a:rPr lang="zh-CN" altLang="en-US"/>
              <a:t>（目录内超限价部分属于个人自费）。</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Medical Insurance Settlement Data</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285750" indent="-285750">
              <a:buFont typeface="Arial" panose="020B0604020202020204" pitchFamily="34" charset="0"/>
              <a:buChar char="•"/>
            </a:pPr>
            <a:r>
              <a:rPr lang="en-US" altLang="zh-CN">
                <a:sym typeface="+mn-ea"/>
              </a:rPr>
              <a:t>1.</a:t>
            </a:r>
            <a:r>
              <a:rPr lang="en-US" altLang="zh-CN">
                <a:solidFill>
                  <a:srgbClr val="FF0000"/>
                </a:solidFill>
                <a:sym typeface="+mn-ea"/>
              </a:rPr>
              <a:t>MDC</a:t>
            </a:r>
            <a:r>
              <a:rPr lang="zh-CN" altLang="en-US">
                <a:sym typeface="+mn-ea"/>
              </a:rPr>
              <a:t>（26 个）</a:t>
            </a:r>
            <a:r>
              <a:rPr lang="en-US" altLang="zh-CN">
                <a:sym typeface="+mn-ea"/>
              </a:rPr>
              <a:t> :  </a:t>
            </a:r>
            <a:r>
              <a:rPr lang="zh-CN" altLang="en-US">
                <a:solidFill>
                  <a:srgbClr val="FF0000"/>
                </a:solidFill>
                <a:sym typeface="+mn-ea"/>
              </a:rPr>
              <a:t>M</a:t>
            </a:r>
            <a:r>
              <a:rPr lang="zh-CN" altLang="en-US">
                <a:sym typeface="+mn-ea"/>
              </a:rPr>
              <a:t>ajor </a:t>
            </a:r>
            <a:r>
              <a:rPr lang="zh-CN" altLang="en-US">
                <a:solidFill>
                  <a:srgbClr val="FF0000"/>
                </a:solidFill>
                <a:sym typeface="+mn-ea"/>
              </a:rPr>
              <a:t>D</a:t>
            </a:r>
            <a:r>
              <a:rPr lang="zh-CN" altLang="en-US">
                <a:sym typeface="+mn-ea"/>
              </a:rPr>
              <a:t>iagnostic </a:t>
            </a:r>
            <a:r>
              <a:rPr lang="zh-CN" altLang="en-US">
                <a:solidFill>
                  <a:srgbClr val="FF0000"/>
                </a:solidFill>
                <a:sym typeface="+mn-ea"/>
              </a:rPr>
              <a:t>C</a:t>
            </a:r>
            <a:r>
              <a:rPr lang="zh-CN" altLang="en-US">
                <a:sym typeface="+mn-ea"/>
              </a:rPr>
              <a:t>ategory，主要诊断大类</a:t>
            </a:r>
          </a:p>
          <a:p>
            <a:pPr marL="285750" indent="-285750">
              <a:buFont typeface="Arial" panose="020B0604020202020204" pitchFamily="34" charset="0"/>
              <a:buChar char="•"/>
            </a:pPr>
            <a:endParaRPr lang="zh-CN" altLang="en-US"/>
          </a:p>
          <a:p>
            <a:pPr marL="285750" indent="-285750">
              <a:buFont typeface="Arial" panose="020B0604020202020204" pitchFamily="34" charset="0"/>
              <a:buChar char="•"/>
            </a:pPr>
            <a:r>
              <a:rPr lang="en-US" altLang="zh-CN">
                <a:sym typeface="+mn-ea"/>
              </a:rPr>
              <a:t>2.</a:t>
            </a:r>
            <a:r>
              <a:rPr lang="en-US" altLang="zh-CN">
                <a:solidFill>
                  <a:srgbClr val="FF0000"/>
                </a:solidFill>
                <a:sym typeface="+mn-ea"/>
              </a:rPr>
              <a:t> ADRG</a:t>
            </a:r>
            <a:r>
              <a:rPr lang="zh-CN" altLang="en-US">
                <a:sym typeface="+mn-ea"/>
              </a:rPr>
              <a:t>（376 个）：</a:t>
            </a:r>
            <a:r>
              <a:rPr lang="zh-CN" altLang="en-US">
                <a:solidFill>
                  <a:srgbClr val="FF0000"/>
                </a:solidFill>
                <a:sym typeface="+mn-ea"/>
              </a:rPr>
              <a:t>A</a:t>
            </a:r>
            <a:r>
              <a:rPr lang="zh-CN" altLang="en-US">
                <a:sym typeface="+mn-ea"/>
              </a:rPr>
              <a:t>djacent </a:t>
            </a:r>
            <a:r>
              <a:rPr lang="zh-CN" altLang="en-US">
                <a:solidFill>
                  <a:srgbClr val="FF0000"/>
                </a:solidFill>
                <a:sym typeface="+mn-ea"/>
              </a:rPr>
              <a:t>D</a:t>
            </a:r>
            <a:r>
              <a:rPr lang="zh-CN" altLang="en-US">
                <a:sym typeface="+mn-ea"/>
              </a:rPr>
              <a:t>iagnosis </a:t>
            </a:r>
            <a:r>
              <a:rPr lang="zh-CN" altLang="en-US">
                <a:solidFill>
                  <a:srgbClr val="FF0000"/>
                </a:solidFill>
                <a:sym typeface="+mn-ea"/>
              </a:rPr>
              <a:t>R</a:t>
            </a:r>
            <a:r>
              <a:rPr lang="zh-CN" altLang="en-US">
                <a:sym typeface="+mn-ea"/>
              </a:rPr>
              <a:t>elated </a:t>
            </a:r>
            <a:r>
              <a:rPr lang="zh-CN" altLang="en-US">
                <a:solidFill>
                  <a:srgbClr val="FF0000"/>
                </a:solidFill>
                <a:sym typeface="+mn-ea"/>
              </a:rPr>
              <a:t>G</a:t>
            </a:r>
            <a:r>
              <a:rPr lang="zh-CN" altLang="en-US">
                <a:sym typeface="+mn-ea"/>
              </a:rPr>
              <a:t>roups,核心疾病诊断相关组</a:t>
            </a:r>
          </a:p>
          <a:p>
            <a:pPr marL="285750" indent="-285750">
              <a:buFont typeface="Arial" panose="020B0604020202020204" pitchFamily="34" charset="0"/>
              <a:buChar char="•"/>
            </a:pPr>
            <a:endParaRPr lang="zh-CN" altLang="en-US"/>
          </a:p>
          <a:p>
            <a:pPr marL="285750" indent="-285750">
              <a:buFont typeface="Arial" panose="020B0604020202020204" pitchFamily="34" charset="0"/>
              <a:buChar char="•"/>
            </a:pPr>
            <a:r>
              <a:rPr lang="en-US" altLang="zh-CN">
                <a:sym typeface="+mn-ea"/>
              </a:rPr>
              <a:t>3.</a:t>
            </a:r>
            <a:r>
              <a:rPr lang="en-US" altLang="zh-CN">
                <a:solidFill>
                  <a:srgbClr val="FF0000"/>
                </a:solidFill>
                <a:sym typeface="+mn-ea"/>
              </a:rPr>
              <a:t>DRG</a:t>
            </a:r>
            <a:r>
              <a:rPr lang="zh-CN" altLang="en-US">
                <a:sym typeface="+mn-ea"/>
              </a:rPr>
              <a:t>（618 个）：</a:t>
            </a:r>
            <a:r>
              <a:rPr lang="zh-CN" altLang="en-US">
                <a:solidFill>
                  <a:srgbClr val="FF0000"/>
                </a:solidFill>
                <a:sym typeface="+mn-ea"/>
              </a:rPr>
              <a:t>D</a:t>
            </a:r>
            <a:r>
              <a:rPr lang="zh-CN" altLang="en-US">
                <a:sym typeface="+mn-ea"/>
              </a:rPr>
              <a:t>iagnosis </a:t>
            </a:r>
            <a:r>
              <a:rPr lang="zh-CN" altLang="en-US">
                <a:solidFill>
                  <a:srgbClr val="FF0000"/>
                </a:solidFill>
                <a:sym typeface="+mn-ea"/>
              </a:rPr>
              <a:t>R</a:t>
            </a:r>
            <a:r>
              <a:rPr lang="zh-CN" altLang="en-US">
                <a:sym typeface="+mn-ea"/>
              </a:rPr>
              <a:t>elated </a:t>
            </a:r>
            <a:r>
              <a:rPr lang="zh-CN" altLang="en-US">
                <a:solidFill>
                  <a:srgbClr val="FF0000"/>
                </a:solidFill>
                <a:sym typeface="+mn-ea"/>
              </a:rPr>
              <a:t>G</a:t>
            </a:r>
            <a:r>
              <a:rPr lang="zh-CN" altLang="en-US">
                <a:sym typeface="+mn-ea"/>
              </a:rPr>
              <a:t>roups</a:t>
            </a:r>
            <a:r>
              <a:rPr lang="en-US" altLang="zh-CN">
                <a:sym typeface="+mn-ea"/>
              </a:rPr>
              <a:t> </a:t>
            </a:r>
            <a:r>
              <a:rPr lang="zh-CN" altLang="en-US">
                <a:sym typeface="+mn-ea"/>
              </a:rPr>
              <a:t>细分疾病诊断相关组</a:t>
            </a:r>
          </a:p>
          <a:p>
            <a:pPr marL="285750" indent="-285750">
              <a:buFont typeface="Arial" panose="020B0604020202020204" pitchFamily="34" charset="0"/>
              <a:buChar char="•"/>
            </a:pPr>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sym typeface="+mn-ea"/>
              </a:rPr>
              <a:t> DRGs are assigned a relative "weight," which reflects how resource-intensive it is to treat the patient. The average weight is 1.0. DRGs with weights above 1 require more resources, while DRGs with weights below 1 are, in general, less costly to treat.</a:t>
            </a:r>
          </a:p>
          <a:p>
            <a:endParaRPr lang="en-US" altLang="zh-CN">
              <a:sym typeface="+mn-ea"/>
            </a:endParaRPr>
          </a:p>
          <a:p>
            <a:r>
              <a:rPr lang="en-US" altLang="zh-CN">
                <a:sym typeface="+mn-ea"/>
              </a:rPr>
              <a:t>In addition, each hospital has a base rate, which is determined based on factors such as location (labor and overhead costs are higher in some areas than in others), whether it's a teaching hospital, whether it's in a rural and/or underserved area, and the percentage of uninsured patients the hospital sees. </a:t>
            </a:r>
          </a:p>
          <a:p>
            <a:r>
              <a:rPr lang="en-US" altLang="zh-CN">
                <a:sym typeface="+mn-ea"/>
              </a:rPr>
              <a:t>DRG</a:t>
            </a:r>
            <a:r>
              <a:rPr lang="zh-CN" altLang="en-US">
                <a:sym typeface="+mn-ea"/>
              </a:rPr>
              <a:t>医疗服务产能评价指标：</a:t>
            </a:r>
            <a:endParaRPr lang="zh-CN" altLang="en-US"/>
          </a:p>
          <a:p>
            <a:r>
              <a:rPr lang="zh-CN" altLang="en-US">
                <a:sym typeface="+mn-ea"/>
              </a:rPr>
              <a:t>①总权重数;</a:t>
            </a:r>
            <a:endParaRPr lang="zh-CN" altLang="en-US"/>
          </a:p>
          <a:p>
            <a:pPr lvl="1"/>
            <a:r>
              <a:rPr lang="zh-CN" altLang="en-US">
                <a:sym typeface="+mn-ea"/>
              </a:rPr>
              <a:t>医院总产量</a:t>
            </a:r>
            <a:endParaRPr lang="zh-CN" altLang="en-US"/>
          </a:p>
          <a:p>
            <a:r>
              <a:rPr lang="zh-CN" altLang="en-US">
                <a:sym typeface="+mn-ea"/>
              </a:rPr>
              <a:t>②</a:t>
            </a:r>
            <a:r>
              <a:rPr lang="en-US" altLang="zh-CN">
                <a:sym typeface="+mn-ea"/>
              </a:rPr>
              <a:t>DRGs</a:t>
            </a:r>
            <a:r>
              <a:rPr lang="zh-CN" altLang="en-US">
                <a:sym typeface="+mn-ea"/>
              </a:rPr>
              <a:t>数量;</a:t>
            </a:r>
            <a:endParaRPr lang="zh-CN" altLang="en-US"/>
          </a:p>
          <a:p>
            <a:pPr lvl="1"/>
            <a:r>
              <a:rPr lang="zh-CN" altLang="en-US">
                <a:sym typeface="+mn-ea"/>
              </a:rPr>
              <a:t>医院的技术范围广度</a:t>
            </a:r>
            <a:endParaRPr lang="zh-CN" altLang="en-US"/>
          </a:p>
          <a:p>
            <a:r>
              <a:rPr lang="zh-CN" altLang="en-US">
                <a:sym typeface="+mn-ea"/>
              </a:rPr>
              <a:t>③病例组合指数（</a:t>
            </a:r>
            <a:r>
              <a:rPr lang="en-US" altLang="zh-CN">
                <a:sym typeface="+mn-ea"/>
              </a:rPr>
              <a:t>CMI</a:t>
            </a:r>
            <a:r>
              <a:rPr lang="zh-CN" altLang="en-US">
                <a:sym typeface="+mn-ea"/>
              </a:rPr>
              <a:t>）</a:t>
            </a:r>
            <a:endParaRPr lang="zh-CN" altLang="en-US"/>
          </a:p>
          <a:p>
            <a:pPr lvl="1"/>
            <a:r>
              <a:rPr lang="zh-CN" altLang="en-US">
                <a:sym typeface="+mn-ea"/>
              </a:rPr>
              <a:t>医院收治病例的平均技术难度</a:t>
            </a:r>
            <a:endParaRPr lang="en-US" altLang="zh-CN"/>
          </a:p>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The DRG payment system encourages hospitals to be more efficient and reduces their incentive to overtreat you.</a:t>
            </a:r>
          </a:p>
          <a:p>
            <a:endParaRPr lang="zh-CN" altLang="en-US"/>
          </a:p>
          <a:p>
            <a:r>
              <a:rPr lang="zh-CN" altLang="en-US">
                <a:sym typeface="+mn-ea"/>
              </a:rPr>
              <a:t>Reduce length of stay</a:t>
            </a:r>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Session Chair will introduce you based on the information you provide on this slide.</a:t>
            </a:r>
          </a:p>
          <a:p>
            <a:r>
              <a:rPr lang="en-US" dirty="0"/>
              <a:t>Instructions: </a:t>
            </a:r>
          </a:p>
          <a:p>
            <a:r>
              <a:rPr lang="en-US" dirty="0"/>
              <a:t>1. Select one of the two ‘Meet the Speaker’ templates based upon how many presenters you have. </a:t>
            </a:r>
          </a:p>
          <a:p>
            <a:r>
              <a:rPr lang="en-US" dirty="0"/>
              <a:t>2. Insert a medium or high resolution professional bio photo of yourself and format it to the dimensions of the placeholder image(s).</a:t>
            </a:r>
          </a:p>
          <a:p>
            <a:r>
              <a:rPr lang="en-US" dirty="0"/>
              <a:t>3. Place bio photo(s) over the placeholder(s) and delete the placeholder image(s).</a:t>
            </a:r>
          </a:p>
          <a:p>
            <a:r>
              <a:rPr lang="en-US" dirty="0"/>
              <a:t>4. Fill in your name, title and organization in the text boxes provided.</a:t>
            </a:r>
          </a:p>
          <a:p>
            <a:r>
              <a:rPr lang="en-US" dirty="0"/>
              <a:t>5. Insert short bio’s in the text box provided. If the quantity of presenters does not allow adequate space for bios on the slide, delete this text and replace it with short bios of all presenters.</a:t>
            </a:r>
          </a:p>
        </p:txBody>
      </p:sp>
      <p:sp>
        <p:nvSpPr>
          <p:cNvPr id="4" name="Slide Number Placeholder 3"/>
          <p:cNvSpPr>
            <a:spLocks noGrp="1"/>
          </p:cNvSpPr>
          <p:nvPr>
            <p:ph type="sldNum" sz="quarter" idx="5"/>
          </p:nvPr>
        </p:nvSpPr>
        <p:spPr/>
        <p:txBody>
          <a:bodyPr/>
          <a:lstStyle/>
          <a:p>
            <a:fld id="{84E17163-B04C-C34A-8000-FDF58C3633A6}" type="slidenum">
              <a:rPr lang="en-US" smtClean="0"/>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The DRG is based on your primary and secondary diagnoses, other conditions (comorbidities), age, sex, and necessary medical procedures. </a:t>
            </a:r>
          </a:p>
          <a:p>
            <a:r>
              <a:rPr lang="en-US" b="1" dirty="0">
                <a:sym typeface="+mn-ea"/>
              </a:rPr>
              <a:t>Diagnosis Related Groups (DRGs) are tools used to measure the efficiency of the quality of health care delivery and to make health care payments. </a:t>
            </a:r>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sym typeface="+mn-ea"/>
              </a:rPr>
              <a:t>（</a:t>
            </a:r>
            <a:r>
              <a:rPr>
                <a:sym typeface="+mn-ea"/>
              </a:rPr>
              <a:t>Domain/Fragment/Variable</a:t>
            </a:r>
            <a:r>
              <a:rPr lang="zh-CN" altLang="en-US">
                <a:sym typeface="+mn-ea"/>
              </a:rPr>
              <a:t>）</a:t>
            </a:r>
            <a:endParaRPr lang="zh-CN" altLang="en-US"/>
          </a:p>
          <a:p>
            <a:endParaRPr lang="zh-CN" altLang="en-US"/>
          </a:p>
          <a:p>
            <a:endParaRPr lang="zh-CN" altLang="en-US"/>
          </a:p>
          <a:p>
            <a:r>
              <a:rPr lang="zh-CN" altLang="en-US"/>
              <a:t>1-Basic Information</a:t>
            </a:r>
          </a:p>
          <a:p>
            <a:r>
              <a:rPr lang="zh-CN" altLang="en-US"/>
              <a:t>2-Medicare Services</a:t>
            </a:r>
          </a:p>
          <a:p>
            <a:r>
              <a:rPr lang="zh-CN" altLang="en-US"/>
              <a:t>3-Hospitals and pharmacies Management</a:t>
            </a:r>
          </a:p>
          <a:p>
            <a:r>
              <a:rPr lang="zh-CN" altLang="en-US"/>
              <a:t>4-Information collection and uploading</a:t>
            </a:r>
          </a:p>
          <a:p>
            <a:r>
              <a:rPr lang="zh-CN" altLang="en-US"/>
              <a:t>5-Information Inquiry</a:t>
            </a:r>
          </a:p>
          <a:p>
            <a:r>
              <a:rPr lang="zh-CN" altLang="en-US"/>
              <a:t>6-Online Payment</a:t>
            </a:r>
          </a:p>
          <a:p>
            <a:r>
              <a:rPr lang="zh-CN" altLang="en-US"/>
              <a:t>7-Prescription purchase</a:t>
            </a:r>
          </a:p>
          <a:p>
            <a:r>
              <a:rPr lang="zh-CN" altLang="en-US"/>
              <a:t>9-Other</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a:lnSpc>
                <a:spcPct val="150000"/>
              </a:lnSpc>
            </a:pPr>
            <a:r>
              <a:rPr lang="en-US" altLang="zh-CN" b="1">
                <a:sym typeface="+mn-ea"/>
              </a:rPr>
              <a:t>1.</a:t>
            </a:r>
            <a:r>
              <a:rPr lang="zh-CN" altLang="en-US" b="1">
                <a:sym typeface="+mn-ea"/>
              </a:rPr>
              <a:t>药品识别码【</a:t>
            </a:r>
            <a:r>
              <a:rPr lang="en-US" altLang="zh-CN" b="1">
                <a:sym typeface="+mn-ea"/>
              </a:rPr>
              <a:t>1</a:t>
            </a:r>
            <a:r>
              <a:rPr lang="zh-CN" altLang="en-US" b="1">
                <a:sym typeface="+mn-ea"/>
              </a:rPr>
              <a:t>】</a:t>
            </a:r>
          </a:p>
          <a:p>
            <a:pPr lvl="1">
              <a:lnSpc>
                <a:spcPct val="100000"/>
              </a:lnSpc>
            </a:pPr>
            <a:r>
              <a:rPr lang="en-US" altLang="zh-CN" b="1">
                <a:sym typeface="+mn-ea"/>
              </a:rPr>
              <a:t>X</a:t>
            </a:r>
            <a:r>
              <a:rPr lang="zh-CN" altLang="en-US" b="1">
                <a:sym typeface="+mn-ea"/>
              </a:rPr>
              <a:t>：西</a:t>
            </a:r>
            <a:r>
              <a:rPr lang="en-US" altLang="zh-CN" b="1">
                <a:sym typeface="+mn-ea"/>
              </a:rPr>
              <a:t>  </a:t>
            </a:r>
            <a:r>
              <a:rPr lang="zh-CN" altLang="en-US" b="1">
                <a:sym typeface="+mn-ea"/>
              </a:rPr>
              <a:t>药</a:t>
            </a:r>
          </a:p>
          <a:p>
            <a:pPr lvl="1">
              <a:lnSpc>
                <a:spcPct val="100000"/>
              </a:lnSpc>
            </a:pPr>
            <a:r>
              <a:rPr lang="en-US" altLang="zh-CN" b="1">
                <a:sym typeface="+mn-ea"/>
              </a:rPr>
              <a:t>Z</a:t>
            </a:r>
            <a:r>
              <a:rPr lang="zh-CN" altLang="en-US" b="1">
                <a:sym typeface="+mn-ea"/>
              </a:rPr>
              <a:t>：中成药</a:t>
            </a:r>
          </a:p>
          <a:p>
            <a:pPr>
              <a:lnSpc>
                <a:spcPct val="150000"/>
              </a:lnSpc>
            </a:pPr>
            <a:r>
              <a:rPr lang="en-US" altLang="zh-CN" b="1">
                <a:sym typeface="+mn-ea"/>
              </a:rPr>
              <a:t>2.</a:t>
            </a:r>
            <a:r>
              <a:rPr lang="zh-CN" altLang="en-US" b="1">
                <a:sym typeface="+mn-ea"/>
              </a:rPr>
              <a:t>药品分类码【</a:t>
            </a:r>
            <a:r>
              <a:rPr lang="en-US" altLang="zh-CN" b="1">
                <a:sym typeface="+mn-ea"/>
              </a:rPr>
              <a:t>5</a:t>
            </a:r>
            <a:r>
              <a:rPr lang="zh-CN" altLang="en-US" b="1">
                <a:sym typeface="+mn-ea"/>
              </a:rPr>
              <a:t>】</a:t>
            </a:r>
            <a:endParaRPr lang="zh-CN" altLang="en-US" b="1"/>
          </a:p>
          <a:p>
            <a:pPr>
              <a:lnSpc>
                <a:spcPct val="150000"/>
              </a:lnSpc>
            </a:pPr>
            <a:r>
              <a:rPr lang="en-US" altLang="zh-CN" b="1">
                <a:sym typeface="+mn-ea"/>
              </a:rPr>
              <a:t>3.</a:t>
            </a:r>
            <a:r>
              <a:rPr lang="zh-CN" altLang="en-US" b="1">
                <a:sym typeface="+mn-ea"/>
              </a:rPr>
              <a:t>药品名称码【</a:t>
            </a:r>
            <a:r>
              <a:rPr lang="en-US" altLang="zh-CN" b="1">
                <a:sym typeface="+mn-ea"/>
              </a:rPr>
              <a:t>4</a:t>
            </a:r>
            <a:r>
              <a:rPr lang="zh-CN" altLang="en-US" b="1">
                <a:sym typeface="+mn-ea"/>
              </a:rPr>
              <a:t>】</a:t>
            </a:r>
            <a:endParaRPr lang="zh-CN" altLang="en-US" b="1"/>
          </a:p>
          <a:p>
            <a:pPr>
              <a:lnSpc>
                <a:spcPct val="150000"/>
              </a:lnSpc>
            </a:pPr>
            <a:r>
              <a:rPr lang="en-US" altLang="zh-CN" b="1">
                <a:sym typeface="+mn-ea"/>
              </a:rPr>
              <a:t>4.</a:t>
            </a:r>
            <a:r>
              <a:rPr lang="zh-CN" altLang="en-US" b="1">
                <a:sym typeface="+mn-ea"/>
              </a:rPr>
              <a:t>药品剂型码【</a:t>
            </a:r>
            <a:r>
              <a:rPr lang="en-US" altLang="zh-CN" b="1">
                <a:sym typeface="+mn-ea"/>
              </a:rPr>
              <a:t>4</a:t>
            </a:r>
            <a:r>
              <a:rPr lang="zh-CN" altLang="en-US" b="1">
                <a:sym typeface="+mn-ea"/>
              </a:rPr>
              <a:t>】</a:t>
            </a:r>
            <a:endParaRPr lang="zh-CN" altLang="en-US" b="1"/>
          </a:p>
          <a:p>
            <a:pPr>
              <a:lnSpc>
                <a:spcPct val="150000"/>
              </a:lnSpc>
            </a:pPr>
            <a:r>
              <a:rPr lang="en-US" altLang="zh-CN" b="1">
                <a:sym typeface="+mn-ea"/>
              </a:rPr>
              <a:t>5.</a:t>
            </a:r>
            <a:r>
              <a:rPr lang="zh-CN" altLang="en-US" b="1">
                <a:sym typeface="+mn-ea"/>
              </a:rPr>
              <a:t>药品规格包装码【</a:t>
            </a:r>
            <a:r>
              <a:rPr lang="en-US" altLang="zh-CN" b="1">
                <a:sym typeface="+mn-ea"/>
              </a:rPr>
              <a:t>4</a:t>
            </a:r>
            <a:r>
              <a:rPr lang="zh-CN" altLang="en-US" b="1">
                <a:sym typeface="+mn-ea"/>
              </a:rPr>
              <a:t>】</a:t>
            </a:r>
            <a:endParaRPr lang="zh-CN" altLang="en-US" b="1"/>
          </a:p>
          <a:p>
            <a:pPr>
              <a:lnSpc>
                <a:spcPct val="150000"/>
              </a:lnSpc>
            </a:pPr>
            <a:r>
              <a:rPr lang="en-US" altLang="zh-CN" b="1">
                <a:sym typeface="+mn-ea"/>
              </a:rPr>
              <a:t>6.</a:t>
            </a:r>
            <a:r>
              <a:rPr lang="zh-CN" altLang="en-US" b="1">
                <a:sym typeface="+mn-ea"/>
              </a:rPr>
              <a:t>药品企业码【</a:t>
            </a:r>
            <a:r>
              <a:rPr lang="en-US" altLang="zh-CN" b="1">
                <a:sym typeface="+mn-ea"/>
              </a:rPr>
              <a:t>5</a:t>
            </a:r>
            <a:r>
              <a:rPr lang="zh-CN" altLang="en-US" b="1">
                <a:sym typeface="+mn-ea"/>
              </a:rPr>
              <a:t>】</a:t>
            </a:r>
            <a:endParaRPr lang="zh-CN" altLang="en-US" b="1" dirty="0">
              <a:sym typeface="+mn-ea"/>
            </a:endParaRPr>
          </a:p>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ICD-10医保版编码的前3位为“类目”，由1位大写英文字母加2位阿拉伯数字表示疾病大类；第4位为“亚目”，用1位阿拉伯数字表示疾病大类的细分；第5、6位为“延拓的区分码（条目）”，用2位阿拉伯数字表示临床疾病诊断名称。</a:t>
            </a:r>
          </a:p>
          <a:p>
            <a:r>
              <a:rPr lang="en-US" altLang="zh-CN"/>
              <a:t>J44.802 </a:t>
            </a:r>
            <a:r>
              <a:rPr lang="zh-CN" altLang="en-US"/>
              <a:t>支气管炎</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International Classification of Diseases, Ninth Edition, Clinical Modification, Version 3</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screen"/>
          <a:stretch>
            <a:fillRect/>
          </a:stretch>
        </p:blipFill>
        <p:spPr>
          <a:xfrm>
            <a:off x="4762" y="0"/>
            <a:ext cx="9134475" cy="5143500"/>
          </a:xfrm>
          <a:prstGeom prst="rect">
            <a:avLst/>
          </a:prstGeom>
        </p:spPr>
      </p:pic>
      <p:sp>
        <p:nvSpPr>
          <p:cNvPr id="8" name="Rectangle 7"/>
          <p:cNvSpPr/>
          <p:nvPr userDrawn="1"/>
        </p:nvSpPr>
        <p:spPr>
          <a:xfrm>
            <a:off x="1648918" y="1139639"/>
            <a:ext cx="7495082" cy="23246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p:nvPr>
        </p:nvSpPr>
        <p:spPr>
          <a:xfrm>
            <a:off x="2077690" y="1154590"/>
            <a:ext cx="6781830" cy="1362472"/>
          </a:xfrm>
        </p:spPr>
        <p:txBody>
          <a:bodyPr anchor="ctr">
            <a:normAutofit/>
          </a:bodyPr>
          <a:lstStyle>
            <a:lvl1pPr algn="l">
              <a:defRPr sz="24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2077690" y="2648262"/>
            <a:ext cx="6781830" cy="600472"/>
          </a:xfrm>
        </p:spPr>
        <p:txBody>
          <a:bodyPr>
            <a:normAutofit/>
          </a:bodyPr>
          <a:lstStyle>
            <a:lvl1pPr marL="0" indent="0" algn="l">
              <a:buNone/>
              <a:defRPr sz="12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EB4FF9C4-EEBF-D24D-8A4E-C0B9CCE3F975}" type="slidenum">
              <a:rPr lang="en-US" smtClean="0"/>
              <a:t>‹#›</a:t>
            </a:fld>
            <a:endParaRPr lang="en-US"/>
          </a:p>
        </p:txBody>
      </p:sp>
      <p:sp>
        <p:nvSpPr>
          <p:cNvPr id="4" name="Footer Placeholder 4"/>
          <p:cNvSpPr>
            <a:spLocks noGrp="1"/>
          </p:cNvSpPr>
          <p:nvPr>
            <p:ph type="ftr" sz="quarter" idx="3"/>
          </p:nvPr>
        </p:nvSpPr>
        <p:spPr>
          <a:xfrm>
            <a:off x="2500132" y="4767263"/>
            <a:ext cx="4676172" cy="273844"/>
          </a:xfrm>
          <a:prstGeom prst="rect">
            <a:avLst/>
          </a:prstGeom>
        </p:spPr>
        <p:txBody>
          <a:bodyPr vert="horz" lIns="0" tIns="0" rIns="0" bIns="0" rtlCol="0" anchor="ctr"/>
          <a:lstStyle>
            <a:lvl1pPr algn="ctr">
              <a:defRPr sz="800" b="1">
                <a:solidFill>
                  <a:schemeClr val="tx1"/>
                </a:solidFill>
              </a:defRPr>
            </a:lvl1pPr>
          </a:lstStyle>
          <a:p>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B4FF9C4-EEBF-D24D-8A4E-C0B9CCE3F975}" type="slidenum">
              <a:rPr lang="en-US" smtClean="0"/>
              <a:t>‹#›</a:t>
            </a:fld>
            <a:endParaRPr lang="en-US"/>
          </a:p>
        </p:txBody>
      </p:sp>
      <p:sp>
        <p:nvSpPr>
          <p:cNvPr id="3" name="Footer Placeholder 4"/>
          <p:cNvSpPr>
            <a:spLocks noGrp="1"/>
          </p:cNvSpPr>
          <p:nvPr>
            <p:ph type="ftr" sz="quarter" idx="3"/>
          </p:nvPr>
        </p:nvSpPr>
        <p:spPr>
          <a:xfrm>
            <a:off x="2500132" y="4767263"/>
            <a:ext cx="4676172" cy="273844"/>
          </a:xfrm>
          <a:prstGeom prst="rect">
            <a:avLst/>
          </a:prstGeom>
        </p:spPr>
        <p:txBody>
          <a:bodyPr vert="horz" lIns="0" tIns="0" rIns="0" bIns="0" rtlCol="0" anchor="ctr"/>
          <a:lstStyle>
            <a:lvl1pPr algn="ctr">
              <a:defRPr sz="800" b="1">
                <a:solidFill>
                  <a:schemeClr val="tx1"/>
                </a:solidFill>
              </a:defRPr>
            </a:lvl1pPr>
          </a:lstStyle>
          <a:p>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descr="Graphical user interface, text&#10;&#10;Description automatically generated with medium confidence"/>
          <p:cNvPicPr>
            <a:picLocks noChangeAspect="1"/>
          </p:cNvPicPr>
          <p:nvPr userDrawn="1"/>
        </p:nvPicPr>
        <p:blipFill>
          <a:blip r:embed="rId2"/>
          <a:stretch>
            <a:fillRect/>
          </a:stretch>
        </p:blipFill>
        <p:spPr>
          <a:xfrm>
            <a:off x="0" y="0"/>
            <a:ext cx="9144000" cy="5143501"/>
          </a:xfrm>
          <a:prstGeom prst="rect">
            <a:avLst/>
          </a:prstGeom>
        </p:spPr>
      </p:pic>
      <p:sp>
        <p:nvSpPr>
          <p:cNvPr id="7" name="Title 1"/>
          <p:cNvSpPr>
            <a:spLocks noGrp="1"/>
          </p:cNvSpPr>
          <p:nvPr>
            <p:ph type="ctrTitle" hasCustomPrompt="1"/>
          </p:nvPr>
        </p:nvSpPr>
        <p:spPr>
          <a:xfrm>
            <a:off x="3048267" y="3962400"/>
            <a:ext cx="5625378" cy="397578"/>
          </a:xfrm>
        </p:spPr>
        <p:txBody>
          <a:bodyPr anchor="ctr">
            <a:normAutofit/>
          </a:bodyPr>
          <a:lstStyle>
            <a:lvl1pPr algn="r">
              <a:defRPr sz="2000" b="1">
                <a:solidFill>
                  <a:schemeClr val="tx1"/>
                </a:solidFill>
              </a:defRPr>
            </a:lvl1pPr>
          </a:lstStyle>
          <a:p>
            <a:r>
              <a:rPr lang="en-US" dirty="0"/>
              <a:t>Presentation Title</a:t>
            </a:r>
          </a:p>
        </p:txBody>
      </p:sp>
      <p:sp>
        <p:nvSpPr>
          <p:cNvPr id="8" name="Subtitle 2"/>
          <p:cNvSpPr>
            <a:spLocks noGrp="1"/>
          </p:cNvSpPr>
          <p:nvPr>
            <p:ph type="subTitle" idx="1" hasCustomPrompt="1"/>
          </p:nvPr>
        </p:nvSpPr>
        <p:spPr>
          <a:xfrm>
            <a:off x="3892550" y="4359979"/>
            <a:ext cx="4781095" cy="783522"/>
          </a:xfrm>
        </p:spPr>
        <p:txBody>
          <a:bodyPr>
            <a:normAutofit/>
          </a:bodyPr>
          <a:lstStyle>
            <a:lvl1pPr marL="0" indent="0" algn="r">
              <a:lnSpc>
                <a:spcPct val="100000"/>
              </a:lnSpc>
              <a:spcBef>
                <a:spcPts val="0"/>
              </a:spcBef>
              <a:buNone/>
              <a:defRPr sz="12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Presented by John Smith, Job Title, Department, Company Name</a:t>
            </a:r>
          </a:p>
          <a:p>
            <a:r>
              <a:rPr lang="en-US" dirty="0"/>
              <a:t>Day Month 2020</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EB4FF9C4-EEBF-D24D-8A4E-C0B9CCE3F975}" type="slidenum">
              <a:rPr lang="en-US" smtClean="0"/>
              <a:t>‹#›</a:t>
            </a:fld>
            <a:endParaRPr lang="en-US"/>
          </a:p>
        </p:txBody>
      </p:sp>
      <p:sp>
        <p:nvSpPr>
          <p:cNvPr id="5" name="Footer Placeholder 4"/>
          <p:cNvSpPr>
            <a:spLocks noGrp="1"/>
          </p:cNvSpPr>
          <p:nvPr>
            <p:ph type="ftr" sz="quarter" idx="3"/>
          </p:nvPr>
        </p:nvSpPr>
        <p:spPr>
          <a:xfrm>
            <a:off x="2500132" y="4767263"/>
            <a:ext cx="4676172" cy="273844"/>
          </a:xfrm>
          <a:prstGeom prst="rect">
            <a:avLst/>
          </a:prstGeom>
        </p:spPr>
        <p:txBody>
          <a:bodyPr vert="horz" lIns="0" tIns="0" rIns="0" bIns="0" rtlCol="0" anchor="ctr"/>
          <a:lstStyle>
            <a:lvl1pPr algn="ctr">
              <a:defRPr sz="800" b="1">
                <a:solidFill>
                  <a:schemeClr val="tx1"/>
                </a:solidFill>
              </a:defRPr>
            </a:lvl1pPr>
          </a:lstStyle>
          <a:p>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Agenda">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stretch>
            <a:fillRect/>
          </a:stretch>
        </p:blipFill>
        <p:spPr>
          <a:xfrm>
            <a:off x="4762" y="0"/>
            <a:ext cx="9134475" cy="5143500"/>
          </a:xfrm>
          <a:prstGeom prst="rect">
            <a:avLst/>
          </a:prstGeom>
        </p:spPr>
      </p:pic>
      <p:sp>
        <p:nvSpPr>
          <p:cNvPr id="11" name="Rectangle 10"/>
          <p:cNvSpPr/>
          <p:nvPr userDrawn="1"/>
        </p:nvSpPr>
        <p:spPr>
          <a:xfrm>
            <a:off x="1562470" y="0"/>
            <a:ext cx="758153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2041864" y="273845"/>
            <a:ext cx="6644935" cy="2101242"/>
          </a:xfrm>
        </p:spPr>
        <p:txBody>
          <a:bodyPr anchor="b"/>
          <a:lstStyle>
            <a:lvl1pPr>
              <a:defRPr b="1">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2041864" y="2551580"/>
            <a:ext cx="6644935" cy="2081143"/>
          </a:xfrm>
        </p:spPr>
        <p:txBody>
          <a:bodyPr/>
          <a:lstStyle>
            <a:lvl1pPr marL="342900" indent="-335280">
              <a:buFont typeface="+mj-lt"/>
              <a:buAutoNum type="arabicPeriod"/>
              <a:defRPr>
                <a:solidFill>
                  <a:schemeClr val="bg1"/>
                </a:solidFill>
              </a:defRPr>
            </a:lvl1pPr>
            <a:lvl2pPr marL="386080" indent="-151130">
              <a:buFont typeface="+mj-lt"/>
              <a:buAutoNum type="arabicPeriod"/>
              <a:defRPr>
                <a:solidFill>
                  <a:schemeClr val="bg1"/>
                </a:solidFill>
              </a:defRPr>
            </a:lvl2pPr>
            <a:lvl3pPr marL="560705" indent="-175260">
              <a:buFont typeface="+mj-lt"/>
              <a:buAutoNum type="arabicPeriod"/>
              <a:defRPr>
                <a:solidFill>
                  <a:schemeClr val="bg1"/>
                </a:solidFill>
              </a:defRPr>
            </a:lvl3pPr>
            <a:lvl4pPr marL="730885" indent="-175260">
              <a:buFont typeface="+mj-lt"/>
              <a:buAutoNum type="arabicPeriod"/>
              <a:defRPr>
                <a:solidFill>
                  <a:schemeClr val="bg1"/>
                </a:solidFill>
              </a:defRPr>
            </a:lvl4pPr>
            <a:lvl5pPr marL="901065" indent="-170180">
              <a:buFont typeface="+mj-lt"/>
              <a:buAutoNum type="arabicPeriod"/>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Section Header">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stretch>
            <a:fillRect/>
          </a:stretch>
        </p:blipFill>
        <p:spPr>
          <a:xfrm>
            <a:off x="4762" y="0"/>
            <a:ext cx="9134475" cy="5143500"/>
          </a:xfrm>
          <a:prstGeom prst="rect">
            <a:avLst/>
          </a:prstGeom>
        </p:spPr>
      </p:pic>
      <p:sp>
        <p:nvSpPr>
          <p:cNvPr id="7" name="Rectangle 6"/>
          <p:cNvSpPr/>
          <p:nvPr userDrawn="1"/>
        </p:nvSpPr>
        <p:spPr>
          <a:xfrm>
            <a:off x="1562470" y="0"/>
            <a:ext cx="758153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2041864" y="273845"/>
            <a:ext cx="6644935" cy="2101242"/>
          </a:xfrm>
        </p:spPr>
        <p:txBody>
          <a:bodyPr anchor="b"/>
          <a:lstStyle>
            <a:lvl1pPr>
              <a:defRPr b="1">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2041864" y="2551580"/>
            <a:ext cx="6644935" cy="2081143"/>
          </a:xfrm>
        </p:spPr>
        <p:txBody>
          <a:bodyPr/>
          <a:lstStyle>
            <a:lvl1pPr marL="0" indent="0">
              <a:buFont typeface="+mj-lt"/>
              <a:buNone/>
              <a:defRPr sz="1800">
                <a:solidFill>
                  <a:schemeClr val="bg1"/>
                </a:solidFill>
              </a:defRPr>
            </a:lvl1pPr>
            <a:lvl2pPr marL="5080" indent="0">
              <a:buFont typeface="+mj-lt"/>
              <a:buNone/>
              <a:defRPr>
                <a:solidFill>
                  <a:schemeClr val="bg1"/>
                </a:solidFill>
              </a:defRPr>
            </a:lvl2pPr>
            <a:lvl3pPr marL="5080" indent="0">
              <a:buFont typeface="+mj-lt"/>
              <a:buNone/>
              <a:defRPr>
                <a:solidFill>
                  <a:schemeClr val="bg1"/>
                </a:solidFill>
              </a:defRPr>
            </a:lvl3pPr>
            <a:lvl4pPr marL="5080" indent="0">
              <a:buFont typeface="+mj-lt"/>
              <a:buNone/>
              <a:defRPr>
                <a:solidFill>
                  <a:schemeClr val="bg1"/>
                </a:solidFill>
              </a:defRPr>
            </a:lvl4pPr>
            <a:lvl5pPr marL="5080" indent="0">
              <a:buFont typeface="+mj-lt"/>
              <a:buNone/>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Closing S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stretch>
            <a:fillRect/>
          </a:stretch>
        </p:blipFill>
        <p:spPr>
          <a:xfrm>
            <a:off x="4762" y="0"/>
            <a:ext cx="9134475" cy="5143500"/>
          </a:xfrm>
          <a:prstGeom prst="rect">
            <a:avLst/>
          </a:prstGeom>
        </p:spPr>
      </p:pic>
      <p:sp>
        <p:nvSpPr>
          <p:cNvPr id="2" name="Title 1"/>
          <p:cNvSpPr>
            <a:spLocks noGrp="1"/>
          </p:cNvSpPr>
          <p:nvPr>
            <p:ph type="title"/>
          </p:nvPr>
        </p:nvSpPr>
        <p:spPr>
          <a:xfrm>
            <a:off x="2037790" y="273845"/>
            <a:ext cx="6078069" cy="2101242"/>
          </a:xfrm>
        </p:spPr>
        <p:txBody>
          <a:bodyPr anchor="b"/>
          <a:lstStyle>
            <a:lvl1pPr>
              <a:defRPr b="1">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2037790" y="2551580"/>
            <a:ext cx="6078069" cy="1752166"/>
          </a:xfrm>
        </p:spPr>
        <p:txBody>
          <a:bodyPr>
            <a:normAutofit/>
          </a:bodyPr>
          <a:lstStyle>
            <a:lvl1pPr marL="0" indent="0">
              <a:buFont typeface="+mj-lt"/>
              <a:buNone/>
              <a:defRPr sz="900">
                <a:solidFill>
                  <a:schemeClr val="tx1"/>
                </a:solidFill>
              </a:defRPr>
            </a:lvl1pPr>
            <a:lvl2pPr marL="133350" indent="-128905">
              <a:buFont typeface="Arial" panose="020B0604020202020204" pitchFamily="34" charset="0"/>
              <a:buChar char="•"/>
              <a:defRPr sz="900">
                <a:solidFill>
                  <a:schemeClr val="tx1"/>
                </a:solidFill>
              </a:defRPr>
            </a:lvl2pPr>
            <a:lvl3pPr marL="133350" indent="-128905">
              <a:buFont typeface="Arial" panose="020B0604020202020204" pitchFamily="34" charset="0"/>
              <a:buChar char="•"/>
              <a:defRPr sz="900">
                <a:solidFill>
                  <a:schemeClr val="tx1"/>
                </a:solidFill>
              </a:defRPr>
            </a:lvl3pPr>
            <a:lvl4pPr marL="133350" indent="-128905">
              <a:buFont typeface="Arial" panose="020B0604020202020204" pitchFamily="34" charset="0"/>
              <a:buChar char="•"/>
              <a:defRPr sz="900">
                <a:solidFill>
                  <a:schemeClr val="tx1"/>
                </a:solidFill>
              </a:defRPr>
            </a:lvl4pPr>
            <a:lvl5pPr marL="133350" indent="-128905">
              <a:buFont typeface="Arial" panose="020B0604020202020204" pitchFamily="34" charset="0"/>
              <a:buChar char="•"/>
              <a:defRPr sz="9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userDrawn="1"/>
        </p:nvPicPr>
        <p:blipFill>
          <a:blip r:embed="rId3" cstate="screen"/>
          <a:stretch>
            <a:fillRect/>
          </a:stretch>
        </p:blipFill>
        <p:spPr>
          <a:xfrm>
            <a:off x="2037791" y="4457700"/>
            <a:ext cx="1076325" cy="34200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00100" y="1111250"/>
            <a:ext cx="3819525" cy="352147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76824" y="1111250"/>
            <a:ext cx="3609975" cy="35214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EB4FF9C4-EEBF-D24D-8A4E-C0B9CCE3F975}" type="slidenum">
              <a:rPr lang="en-US" smtClean="0"/>
              <a:t>‹#›</a:t>
            </a:fld>
            <a:endParaRPr lang="en-US"/>
          </a:p>
        </p:txBody>
      </p:sp>
      <p:sp>
        <p:nvSpPr>
          <p:cNvPr id="6" name="Footer Placeholder 4"/>
          <p:cNvSpPr>
            <a:spLocks noGrp="1"/>
          </p:cNvSpPr>
          <p:nvPr>
            <p:ph type="ftr" sz="quarter" idx="3"/>
          </p:nvPr>
        </p:nvSpPr>
        <p:spPr>
          <a:xfrm>
            <a:off x="2500132" y="4767263"/>
            <a:ext cx="4676172" cy="273844"/>
          </a:xfrm>
          <a:prstGeom prst="rect">
            <a:avLst/>
          </a:prstGeom>
        </p:spPr>
        <p:txBody>
          <a:bodyPr vert="horz" lIns="0" tIns="0" rIns="0" bIns="0" rtlCol="0" anchor="ctr"/>
          <a:lstStyle>
            <a:lvl1pPr algn="ctr">
              <a:defRPr sz="800" b="1">
                <a:solidFill>
                  <a:schemeClr val="tx1"/>
                </a:solidFill>
              </a:defRPr>
            </a:lvl1pPr>
          </a:lstStyle>
          <a:p>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Content-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00100" y="1111250"/>
            <a:ext cx="3819525" cy="35214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EB4FF9C4-EEBF-D24D-8A4E-C0B9CCE3F975}" type="slidenum">
              <a:rPr lang="en-US" smtClean="0"/>
              <a:t>‹#›</a:t>
            </a:fld>
            <a:endParaRPr lang="en-US"/>
          </a:p>
        </p:txBody>
      </p:sp>
      <p:sp>
        <p:nvSpPr>
          <p:cNvPr id="9" name="Picture Placeholder 8"/>
          <p:cNvSpPr>
            <a:spLocks noGrp="1"/>
          </p:cNvSpPr>
          <p:nvPr>
            <p:ph type="pic" sz="quarter" idx="13"/>
          </p:nvPr>
        </p:nvSpPr>
        <p:spPr>
          <a:xfrm>
            <a:off x="5076826" y="1111250"/>
            <a:ext cx="3609975" cy="3521473"/>
          </a:xfrm>
        </p:spPr>
        <p:txBody>
          <a:bodyPr/>
          <a:lstStyle/>
          <a:p>
            <a:endParaRPr lang="en-US"/>
          </a:p>
        </p:txBody>
      </p:sp>
      <p:sp>
        <p:nvSpPr>
          <p:cNvPr id="6" name="Footer Placeholder 4"/>
          <p:cNvSpPr>
            <a:spLocks noGrp="1"/>
          </p:cNvSpPr>
          <p:nvPr>
            <p:ph type="ftr" sz="quarter" idx="3"/>
          </p:nvPr>
        </p:nvSpPr>
        <p:spPr>
          <a:xfrm>
            <a:off x="2500132" y="4767263"/>
            <a:ext cx="4676172" cy="273844"/>
          </a:xfrm>
          <a:prstGeom prst="rect">
            <a:avLst/>
          </a:prstGeom>
        </p:spPr>
        <p:txBody>
          <a:bodyPr vert="horz" lIns="0" tIns="0" rIns="0" bIns="0" rtlCol="0" anchor="ctr"/>
          <a:lstStyle>
            <a:lvl1pPr algn="ctr">
              <a:defRPr sz="800" b="1">
                <a:solidFill>
                  <a:schemeClr val="tx1"/>
                </a:solidFill>
              </a:defRPr>
            </a:lvl1pPr>
          </a:lstStyle>
          <a:p>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Content-Call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00100" y="1111250"/>
            <a:ext cx="7886699" cy="141007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EB4FF9C4-EEBF-D24D-8A4E-C0B9CCE3F975}" type="slidenum">
              <a:rPr lang="en-US" smtClean="0"/>
              <a:t>‹#›</a:t>
            </a:fld>
            <a:endParaRPr lang="en-US"/>
          </a:p>
        </p:txBody>
      </p:sp>
      <p:sp>
        <p:nvSpPr>
          <p:cNvPr id="9" name="Picture Placeholder 8"/>
          <p:cNvSpPr>
            <a:spLocks noGrp="1"/>
          </p:cNvSpPr>
          <p:nvPr>
            <p:ph type="pic" sz="quarter" idx="13"/>
          </p:nvPr>
        </p:nvSpPr>
        <p:spPr>
          <a:xfrm>
            <a:off x="6273054" y="2576794"/>
            <a:ext cx="2413747" cy="1875864"/>
          </a:xfrm>
        </p:spPr>
        <p:txBody>
          <a:bodyPr/>
          <a:lstStyle/>
          <a:p>
            <a:endParaRPr lang="en-US"/>
          </a:p>
        </p:txBody>
      </p:sp>
      <p:sp>
        <p:nvSpPr>
          <p:cNvPr id="10" name="Content Placeholder 2"/>
          <p:cNvSpPr>
            <a:spLocks noGrp="1"/>
          </p:cNvSpPr>
          <p:nvPr>
            <p:ph sz="half" idx="14"/>
          </p:nvPr>
        </p:nvSpPr>
        <p:spPr>
          <a:xfrm>
            <a:off x="585927" y="2576794"/>
            <a:ext cx="5687128" cy="1875863"/>
          </a:xfrm>
          <a:solidFill>
            <a:schemeClr val="accent4"/>
          </a:solidFill>
        </p:spPr>
        <p:txBody>
          <a:bodyPr lIns="457200" tIns="274320" rIns="274320" bIns="274320">
            <a:noAutofit/>
          </a:bodyPr>
          <a:lstStyle>
            <a:lvl1pPr>
              <a:defRPr sz="1400">
                <a:solidFill>
                  <a:schemeClr val="bg1"/>
                </a:solidFill>
              </a:defRPr>
            </a:lvl1pPr>
            <a:lvl2pPr>
              <a:defRPr sz="12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4"/>
          <p:cNvSpPr>
            <a:spLocks noGrp="1"/>
          </p:cNvSpPr>
          <p:nvPr>
            <p:ph type="ftr" sz="quarter" idx="3"/>
          </p:nvPr>
        </p:nvSpPr>
        <p:spPr>
          <a:xfrm>
            <a:off x="2500132" y="4767263"/>
            <a:ext cx="4676172" cy="273844"/>
          </a:xfrm>
          <a:prstGeom prst="rect">
            <a:avLst/>
          </a:prstGeom>
        </p:spPr>
        <p:txBody>
          <a:bodyPr vert="horz" lIns="0" tIns="0" rIns="0" bIns="0" rtlCol="0" anchor="ctr"/>
          <a:lstStyle>
            <a:lvl1pPr algn="ctr">
              <a:defRPr sz="800" b="1">
                <a:solidFill>
                  <a:schemeClr val="tx1"/>
                </a:solidFill>
              </a:defRPr>
            </a:lvl1p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13" cstate="screen"/>
          <a:stretch>
            <a:fillRect/>
          </a:stretch>
        </p:blipFill>
        <p:spPr>
          <a:xfrm>
            <a:off x="4762" y="0"/>
            <a:ext cx="9134475" cy="5143500"/>
          </a:xfrm>
          <a:prstGeom prst="rect">
            <a:avLst/>
          </a:prstGeom>
        </p:spPr>
      </p:pic>
      <p:sp>
        <p:nvSpPr>
          <p:cNvPr id="2" name="Title Placeholder 1"/>
          <p:cNvSpPr>
            <a:spLocks noGrp="1"/>
          </p:cNvSpPr>
          <p:nvPr>
            <p:ph type="title"/>
          </p:nvPr>
        </p:nvSpPr>
        <p:spPr>
          <a:xfrm>
            <a:off x="800100" y="0"/>
            <a:ext cx="7886700" cy="994172"/>
          </a:xfrm>
          <a:prstGeom prst="rect">
            <a:avLst/>
          </a:prstGeom>
        </p:spPr>
        <p:txBody>
          <a:bodyPr vert="horz" lIns="0" tIns="0" rIns="0" bIns="0" rtlCol="0" anchor="ctr">
            <a:normAutofit/>
          </a:bodyPr>
          <a:lstStyle/>
          <a:p>
            <a:r>
              <a:rPr lang="en-US" dirty="0"/>
              <a:t>Click to edit Master title style</a:t>
            </a:r>
          </a:p>
        </p:txBody>
      </p:sp>
      <p:sp>
        <p:nvSpPr>
          <p:cNvPr id="3" name="Text Placeholder 2"/>
          <p:cNvSpPr>
            <a:spLocks noGrp="1"/>
          </p:cNvSpPr>
          <p:nvPr>
            <p:ph type="body" idx="1"/>
          </p:nvPr>
        </p:nvSpPr>
        <p:spPr>
          <a:xfrm>
            <a:off x="800100" y="1111250"/>
            <a:ext cx="7886700" cy="3521473"/>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176304" y="4767263"/>
            <a:ext cx="1204216" cy="273844"/>
          </a:xfrm>
          <a:prstGeom prst="rect">
            <a:avLst/>
          </a:prstGeom>
        </p:spPr>
        <p:txBody>
          <a:bodyPr vert="horz" lIns="0" tIns="0" rIns="0" bIns="0" rtlCol="0" anchor="ctr"/>
          <a:lstStyle>
            <a:lvl1pPr algn="r">
              <a:defRPr sz="800" b="1">
                <a:solidFill>
                  <a:schemeClr val="tx1"/>
                </a:solidFill>
              </a:defRPr>
            </a:lvl1pPr>
          </a:lstStyle>
          <a:p>
            <a:fld id="{A39D7527-A277-E24D-9A56-20081ADC979C}" type="datetime1">
              <a:rPr lang="en-US" smtClean="0"/>
              <a:t>8/8/2023</a:t>
            </a:fld>
            <a:endParaRPr lang="en-US" dirty="0"/>
          </a:p>
        </p:txBody>
      </p:sp>
      <p:sp>
        <p:nvSpPr>
          <p:cNvPr id="5" name="Footer Placeholder 4"/>
          <p:cNvSpPr>
            <a:spLocks noGrp="1"/>
          </p:cNvSpPr>
          <p:nvPr>
            <p:ph type="ftr" sz="quarter" idx="3"/>
          </p:nvPr>
        </p:nvSpPr>
        <p:spPr>
          <a:xfrm>
            <a:off x="2500132" y="4767263"/>
            <a:ext cx="4676172" cy="273844"/>
          </a:xfrm>
          <a:prstGeom prst="rect">
            <a:avLst/>
          </a:prstGeom>
        </p:spPr>
        <p:txBody>
          <a:bodyPr vert="horz" lIns="0" tIns="0" rIns="0" bIns="0" rtlCol="0" anchor="ctr"/>
          <a:lstStyle>
            <a:lvl1pPr algn="ctr">
              <a:defRPr sz="800" b="1">
                <a:solidFill>
                  <a:schemeClr val="tx1"/>
                </a:solidFill>
              </a:defRPr>
            </a:lvl1pPr>
          </a:lstStyle>
          <a:p>
            <a:endParaRPr lang="en-US" dirty="0"/>
          </a:p>
        </p:txBody>
      </p:sp>
      <p:sp>
        <p:nvSpPr>
          <p:cNvPr id="6" name="Slide Number Placeholder 5"/>
          <p:cNvSpPr>
            <a:spLocks noGrp="1"/>
          </p:cNvSpPr>
          <p:nvPr>
            <p:ph type="sldNum" sz="quarter" idx="4"/>
          </p:nvPr>
        </p:nvSpPr>
        <p:spPr>
          <a:xfrm>
            <a:off x="8380520" y="4767263"/>
            <a:ext cx="306280" cy="273844"/>
          </a:xfrm>
          <a:prstGeom prst="rect">
            <a:avLst/>
          </a:prstGeom>
        </p:spPr>
        <p:txBody>
          <a:bodyPr vert="horz" lIns="0" tIns="0" rIns="0" bIns="0" rtlCol="0" anchor="ctr"/>
          <a:lstStyle>
            <a:lvl1pPr algn="r">
              <a:defRPr sz="800" b="1">
                <a:solidFill>
                  <a:schemeClr val="tx1"/>
                </a:solidFill>
              </a:defRPr>
            </a:lvl1pPr>
          </a:lstStyle>
          <a:p>
            <a:fld id="{EB4FF9C4-EEBF-D24D-8A4E-C0B9CCE3F975}"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685800" rtl="0" eaLnBrk="1" latinLnBrk="0" hangingPunct="1">
        <a:lnSpc>
          <a:spcPct val="90000"/>
        </a:lnSpc>
        <a:spcBef>
          <a:spcPct val="0"/>
        </a:spcBef>
        <a:buNone/>
        <a:defRPr sz="2400" b="1"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1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file:///C:\Users\lenovo\AppData\Local\Temp\wps\INetCache\8760cac652195378b2694b1a4e99da70" TargetMode="External"/><Relationship Id="rId3" Type="http://schemas.openxmlformats.org/officeDocument/2006/relationships/tags" Target="../tags/tag7.xml"/><Relationship Id="rId7" Type="http://schemas.openxmlformats.org/officeDocument/2006/relationships/image" Target="../media/image10.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notesSlide" Target="../notesSlides/notesSlide5.xml"/><Relationship Id="rId5" Type="http://schemas.openxmlformats.org/officeDocument/2006/relationships/slideLayout" Target="../slideLayouts/slideLayout3.xml"/><Relationship Id="rId10" Type="http://schemas.openxmlformats.org/officeDocument/2006/relationships/image" Target="../media/image12.png"/><Relationship Id="rId4" Type="http://schemas.openxmlformats.org/officeDocument/2006/relationships/tags" Target="../tags/tag8.xml"/><Relationship Id="rId9"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14.png"/><Relationship Id="rId5" Type="http://schemas.openxmlformats.org/officeDocument/2006/relationships/image" Target="file:///C:\Users\lenovo\AppData\Local\Temp\wps\INetCache\d74264ddeeb91b9c718a6fbed2eafa1f" TargetMode="Externa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tags" Target="../tags/tag21.xml"/><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slideLayout" Target="../slideLayouts/slideLayout3.xml"/><Relationship Id="rId11" Type="http://schemas.openxmlformats.org/officeDocument/2006/relationships/image" Target="../media/image25.png"/><Relationship Id="rId5" Type="http://schemas.openxmlformats.org/officeDocument/2006/relationships/tags" Target="../tags/tag23.xml"/><Relationship Id="rId10" Type="http://schemas.openxmlformats.org/officeDocument/2006/relationships/image" Target="../media/image24.png"/><Relationship Id="rId4" Type="http://schemas.openxmlformats.org/officeDocument/2006/relationships/tags" Target="../tags/tag22.xml"/><Relationship Id="rId9" Type="http://schemas.openxmlformats.org/officeDocument/2006/relationships/image" Target="../media/image23.emf"/></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5.xml"/><Relationship Id="rId1" Type="http://schemas.openxmlformats.org/officeDocument/2006/relationships/tags" Target="../tags/tag24.xml"/><Relationship Id="rId4"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3.xml"/><Relationship Id="rId1" Type="http://schemas.openxmlformats.org/officeDocument/2006/relationships/tags" Target="../tags/tag26.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27.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3.xml"/><Relationship Id="rId1" Type="http://schemas.openxmlformats.org/officeDocument/2006/relationships/tags" Target="../tags/tag28.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3.xml"/><Relationship Id="rId1" Type="http://schemas.openxmlformats.org/officeDocument/2006/relationships/tags" Target="../tags/tag2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31.xml"/><Relationship Id="rId1" Type="http://schemas.openxmlformats.org/officeDocument/2006/relationships/tags" Target="../tags/tag30.xml"/><Relationship Id="rId5" Type="http://schemas.openxmlformats.org/officeDocument/2006/relationships/image" Target="../media/image32.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32.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tags" Target="../tags/tag35.xml"/><Relationship Id="rId7" Type="http://schemas.openxmlformats.org/officeDocument/2006/relationships/image" Target="../media/image36.jpeg"/><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notesSlide" Target="../notesSlides/notesSlide13.xml"/><Relationship Id="rId5" Type="http://schemas.openxmlformats.org/officeDocument/2006/relationships/slideLayout" Target="../slideLayouts/slideLayout3.xml"/><Relationship Id="rId4" Type="http://schemas.openxmlformats.org/officeDocument/2006/relationships/tags" Target="../tags/tag36.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5.xml"/><Relationship Id="rId1" Type="http://schemas.openxmlformats.org/officeDocument/2006/relationships/tags" Target="../tags/tag37.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tags" Target="../tags/tag40.xml"/><Relationship Id="rId7" Type="http://schemas.openxmlformats.org/officeDocument/2006/relationships/image" Target="../media/image43.jpeg"/><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5.xml"/><Relationship Id="rId1" Type="http://schemas.openxmlformats.org/officeDocument/2006/relationships/tags" Target="../tags/tag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97790" y="3836670"/>
            <a:ext cx="8919210" cy="397510"/>
          </a:xfrm>
        </p:spPr>
        <p:txBody>
          <a:bodyPr>
            <a:normAutofit fontScale="90000"/>
          </a:bodyPr>
          <a:lstStyle/>
          <a:p>
            <a:r>
              <a:rPr lang="en-US"/>
              <a:t>DRG grouping supported by standardized data from hospital information system</a:t>
            </a:r>
          </a:p>
        </p:txBody>
      </p:sp>
      <p:sp>
        <p:nvSpPr>
          <p:cNvPr id="5" name="Subtitle 4"/>
          <p:cNvSpPr>
            <a:spLocks noGrp="1"/>
          </p:cNvSpPr>
          <p:nvPr>
            <p:ph type="subTitle" idx="1"/>
          </p:nvPr>
        </p:nvSpPr>
        <p:spPr/>
        <p:txBody>
          <a:bodyPr/>
          <a:lstStyle/>
          <a:p>
            <a:r>
              <a:rPr lang="en-US" dirty="0">
                <a:sym typeface="+mn-ea"/>
              </a:rPr>
              <a:t>Presented by HongWei Cai </a:t>
            </a:r>
            <a:endParaRPr lang="en-US" dirty="0"/>
          </a:p>
          <a:p>
            <a:r>
              <a:rPr lang="en-US" dirty="0">
                <a:sym typeface="+mn-ea"/>
              </a:rPr>
              <a:t>Deputy director of information center, The First Affiliated Hospital of Xi'an Jiaotong University</a:t>
            </a:r>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nvSpPr>
        <p:spPr>
          <a:xfrm>
            <a:off x="709613" y="126206"/>
            <a:ext cx="7886700" cy="729139"/>
          </a:xfrm>
          <a:prstGeom prst="rect">
            <a:avLst/>
          </a:prstGeom>
        </p:spPr>
        <p:txBody>
          <a:bodyPr vert="horz" lIns="68580" tIns="34290" rIns="68580" bIns="34290" rtlCol="0" anchor="ctr"/>
          <a:lstStyle>
            <a:lvl1pPr algn="l" defTabSz="914400" rtl="0" eaLnBrk="1" latinLnBrk="0" hangingPunct="1">
              <a:lnSpc>
                <a:spcPct val="90000"/>
              </a:lnSpc>
              <a:spcBef>
                <a:spcPct val="0"/>
              </a:spcBef>
              <a:buNone/>
              <a:defRPr sz="4400" b="1" kern="1200">
                <a:solidFill>
                  <a:srgbClr val="0070C0"/>
                </a:solidFill>
                <a:latin typeface="黑体" panose="02010609060101010101" charset="-122"/>
                <a:ea typeface="黑体" panose="02010609060101010101" charset="-122"/>
                <a:cs typeface="+mj-cs"/>
              </a:defRPr>
            </a:lvl1pPr>
          </a:lstStyle>
          <a:p>
            <a:r>
              <a:rPr lang="zh-CN" sz="2000">
                <a:latin typeface="+mj-lt"/>
                <a:ea typeface="Microsoft YaHei UI" panose="020B0503020204020204" charset="-122"/>
                <a:cs typeface="+mj-lt"/>
              </a:rPr>
              <a:t>Medical insurance data standards (nationally harmonized)</a:t>
            </a:r>
          </a:p>
        </p:txBody>
      </p:sp>
      <p:pic>
        <p:nvPicPr>
          <p:cNvPr id="4" name="内容占位符 3" descr="医保标准分类0731"/>
          <p:cNvPicPr>
            <a:picLocks noGrp="1" noChangeAspect="1"/>
          </p:cNvPicPr>
          <p:nvPr>
            <p:ph idx="1"/>
          </p:nvPr>
        </p:nvPicPr>
        <p:blipFill>
          <a:blip r:embed="rId2"/>
          <a:stretch>
            <a:fillRect/>
          </a:stretch>
        </p:blipFill>
        <p:spPr>
          <a:xfrm>
            <a:off x="578485" y="1177925"/>
            <a:ext cx="7887335" cy="314579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a:sym typeface="+mn-ea"/>
              </a:rPr>
              <a:t>2.1 Medicare Drug Codes</a:t>
            </a:r>
          </a:p>
        </p:txBody>
      </p:sp>
      <p:pic>
        <p:nvPicPr>
          <p:cNvPr id="100" name="图片 99"/>
          <p:cNvPicPr/>
          <p:nvPr>
            <p:custDataLst>
              <p:tags r:id="rId1"/>
            </p:custDataLst>
          </p:nvPr>
        </p:nvPicPr>
        <p:blipFill>
          <a:blip r:embed="rId7" r:link="rId8"/>
          <a:stretch>
            <a:fillRect/>
          </a:stretch>
        </p:blipFill>
        <p:spPr>
          <a:xfrm>
            <a:off x="701040" y="1399223"/>
            <a:ext cx="4128135" cy="1405890"/>
          </a:xfrm>
          <a:prstGeom prst="rect">
            <a:avLst/>
          </a:prstGeom>
          <a:noFill/>
          <a:ln w="9525">
            <a:noFill/>
          </a:ln>
        </p:spPr>
      </p:pic>
      <p:pic>
        <p:nvPicPr>
          <p:cNvPr id="6" name="内容占位符 3"/>
          <p:cNvPicPr>
            <a:picLocks noChangeAspect="1"/>
          </p:cNvPicPr>
          <p:nvPr>
            <p:custDataLst>
              <p:tags r:id="rId2"/>
            </p:custDataLst>
          </p:nvPr>
        </p:nvPicPr>
        <p:blipFill>
          <a:blip r:embed="rId9"/>
          <a:stretch>
            <a:fillRect/>
          </a:stretch>
        </p:blipFill>
        <p:spPr>
          <a:xfrm>
            <a:off x="776764" y="3209449"/>
            <a:ext cx="3514249" cy="1300163"/>
          </a:xfrm>
          <a:prstGeom prst="rect">
            <a:avLst/>
          </a:prstGeom>
        </p:spPr>
      </p:pic>
      <p:pic>
        <p:nvPicPr>
          <p:cNvPr id="11" name="内容占位符 10" descr="中成药"/>
          <p:cNvPicPr>
            <a:picLocks noGrp="1" noChangeAspect="1"/>
          </p:cNvPicPr>
          <p:nvPr>
            <p:ph sz="half" idx="1"/>
          </p:nvPr>
        </p:nvPicPr>
        <p:blipFill>
          <a:blip r:embed="rId10"/>
          <a:stretch>
            <a:fillRect/>
          </a:stretch>
        </p:blipFill>
        <p:spPr>
          <a:xfrm>
            <a:off x="5012531" y="1399223"/>
            <a:ext cx="3819049" cy="1373029"/>
          </a:xfrm>
          <a:prstGeom prst="rect">
            <a:avLst/>
          </a:prstGeom>
        </p:spPr>
      </p:pic>
      <p:sp>
        <p:nvSpPr>
          <p:cNvPr id="12" name="文本框 11"/>
          <p:cNvSpPr txBox="1"/>
          <p:nvPr>
            <p:custDataLst>
              <p:tags r:id="rId3"/>
            </p:custDataLst>
          </p:nvPr>
        </p:nvSpPr>
        <p:spPr>
          <a:xfrm>
            <a:off x="4976336" y="1030605"/>
            <a:ext cx="2997041" cy="321945"/>
          </a:xfrm>
          <a:prstGeom prst="rect">
            <a:avLst/>
          </a:prstGeom>
          <a:noFill/>
        </p:spPr>
        <p:txBody>
          <a:bodyPr wrap="square" rtlCol="0" anchor="t">
            <a:spAutoFit/>
          </a:bodyPr>
          <a:lstStyle/>
          <a:p>
            <a:r>
              <a:rPr lang="en-US" altLang="zh-CN" sz="1500" b="1">
                <a:sym typeface="+mn-ea"/>
              </a:rPr>
              <a:t> T: </a:t>
            </a:r>
            <a:r>
              <a:rPr lang="zh-CN" altLang="en-US" sz="1500" b="1">
                <a:sym typeface="+mn-ea"/>
              </a:rPr>
              <a:t>中成药（</a:t>
            </a:r>
            <a:r>
              <a:rPr lang="en-US" altLang="zh-CN" sz="1500" b="1">
                <a:sym typeface="+mn-ea"/>
              </a:rPr>
              <a:t>20</a:t>
            </a:r>
            <a:r>
              <a:rPr lang="zh-CN" altLang="en-US" sz="1500" b="1">
                <a:sym typeface="+mn-ea"/>
              </a:rPr>
              <a:t>位）</a:t>
            </a:r>
          </a:p>
        </p:txBody>
      </p:sp>
      <p:sp>
        <p:nvSpPr>
          <p:cNvPr id="13" name="文本框 12"/>
          <p:cNvSpPr txBox="1"/>
          <p:nvPr>
            <p:custDataLst>
              <p:tags r:id="rId4"/>
            </p:custDataLst>
          </p:nvPr>
        </p:nvSpPr>
        <p:spPr>
          <a:xfrm>
            <a:off x="776764" y="982504"/>
            <a:ext cx="2997041" cy="321945"/>
          </a:xfrm>
          <a:prstGeom prst="rect">
            <a:avLst/>
          </a:prstGeom>
          <a:noFill/>
        </p:spPr>
        <p:txBody>
          <a:bodyPr wrap="square" rtlCol="0" anchor="t">
            <a:spAutoFit/>
          </a:bodyPr>
          <a:lstStyle/>
          <a:p>
            <a:r>
              <a:rPr lang="en-US" altLang="zh-CN" sz="1500" b="1">
                <a:sym typeface="+mn-ea"/>
              </a:rPr>
              <a:t>X: </a:t>
            </a:r>
            <a:r>
              <a:rPr lang="zh-CN" altLang="en-US" sz="1500" b="1">
                <a:sym typeface="+mn-ea"/>
              </a:rPr>
              <a:t>西药（</a:t>
            </a:r>
            <a:r>
              <a:rPr lang="en-US" altLang="zh-CN" sz="1500" b="1">
                <a:sym typeface="+mn-ea"/>
              </a:rPr>
              <a:t>23</a:t>
            </a:r>
            <a:r>
              <a:rPr lang="zh-CN" altLang="en-US" sz="1500" b="1">
                <a:sym typeface="+mn-ea"/>
              </a:rPr>
              <a:t>位）</a:t>
            </a:r>
          </a:p>
        </p:txBody>
      </p:sp>
      <p:sp>
        <p:nvSpPr>
          <p:cNvPr id="14" name="文本框 13"/>
          <p:cNvSpPr txBox="1"/>
          <p:nvPr/>
        </p:nvSpPr>
        <p:spPr>
          <a:xfrm>
            <a:off x="5031581" y="3621881"/>
            <a:ext cx="3985260" cy="299085"/>
          </a:xfrm>
          <a:prstGeom prst="rect">
            <a:avLst/>
          </a:prstGeom>
          <a:noFill/>
        </p:spPr>
        <p:txBody>
          <a:bodyPr wrap="square" rtlCol="0" anchor="t">
            <a:spAutoFit/>
          </a:bodyPr>
          <a:lstStyle/>
          <a:p>
            <a:r>
              <a:rPr lang="zh-CN" altLang="en-US" sz="1350" b="1">
                <a:solidFill>
                  <a:srgbClr val="0070C0"/>
                </a:solidFill>
              </a:rPr>
              <a:t>Z</a:t>
            </a:r>
            <a:r>
              <a:rPr lang="en-US" altLang="zh-CN" sz="1350" b="1">
                <a:solidFill>
                  <a:srgbClr val="0070C0"/>
                </a:solidFill>
              </a:rPr>
              <a:t> </a:t>
            </a:r>
            <a:r>
              <a:rPr lang="zh-CN" altLang="en-US" sz="1350" b="1">
                <a:solidFill>
                  <a:srgbClr val="0070C0"/>
                </a:solidFill>
              </a:rPr>
              <a:t>A12AA</a:t>
            </a:r>
            <a:r>
              <a:rPr lang="en-US" altLang="zh-CN" sz="1350" b="1">
                <a:solidFill>
                  <a:srgbClr val="0070C0"/>
                </a:solidFill>
              </a:rPr>
              <a:t> </a:t>
            </a:r>
            <a:r>
              <a:rPr lang="zh-CN" altLang="en-US" sz="1350" b="1">
                <a:solidFill>
                  <a:srgbClr val="0070C0"/>
                </a:solidFill>
              </a:rPr>
              <a:t>C0211</a:t>
            </a:r>
            <a:r>
              <a:rPr lang="en-US" altLang="zh-CN" sz="1350" b="1">
                <a:solidFill>
                  <a:srgbClr val="0070C0"/>
                </a:solidFill>
              </a:rPr>
              <a:t> </a:t>
            </a:r>
            <a:r>
              <a:rPr lang="zh-CN" altLang="en-US" sz="1350" b="1">
                <a:solidFill>
                  <a:srgbClr val="0070C0"/>
                </a:solidFill>
              </a:rPr>
              <a:t>0102</a:t>
            </a:r>
            <a:r>
              <a:rPr lang="en-US" altLang="zh-CN" sz="1350" b="1">
                <a:solidFill>
                  <a:srgbClr val="0070C0"/>
                </a:solidFill>
              </a:rPr>
              <a:t> </a:t>
            </a:r>
            <a:r>
              <a:rPr lang="zh-CN" altLang="en-US" sz="1350" b="1">
                <a:solidFill>
                  <a:srgbClr val="0070C0"/>
                </a:solidFill>
              </a:rPr>
              <a:t>02551  </a:t>
            </a:r>
            <a:r>
              <a:rPr lang="en-US" altLang="zh-CN" sz="1350" b="1">
                <a:solidFill>
                  <a:srgbClr val="0070C0"/>
                </a:solidFill>
              </a:rPr>
              <a:t> </a:t>
            </a:r>
            <a:r>
              <a:rPr lang="zh-CN" altLang="en-US" sz="1350" b="1">
                <a:solidFill>
                  <a:srgbClr val="0070C0"/>
                </a:solidFill>
              </a:rPr>
              <a:t>参芍胶囊</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t>2.2 </a:t>
            </a:r>
            <a:r>
              <a:t>Medical Service </a:t>
            </a:r>
            <a:r>
              <a:rPr lang="en-US"/>
              <a:t>Item</a:t>
            </a:r>
            <a:r>
              <a:t> Codes</a:t>
            </a:r>
            <a:endParaRPr lang="zh-CN" altLang="en-US"/>
          </a:p>
        </p:txBody>
      </p:sp>
      <p:pic>
        <p:nvPicPr>
          <p:cNvPr id="103" name="图片 102"/>
          <p:cNvPicPr/>
          <p:nvPr>
            <p:custDataLst>
              <p:tags r:id="rId1"/>
            </p:custDataLst>
          </p:nvPr>
        </p:nvPicPr>
        <p:blipFill>
          <a:blip r:embed="rId4" r:link="rId5"/>
          <a:stretch>
            <a:fillRect/>
          </a:stretch>
        </p:blipFill>
        <p:spPr>
          <a:xfrm>
            <a:off x="790575" y="3689509"/>
            <a:ext cx="3867626" cy="1042511"/>
          </a:xfrm>
          <a:prstGeom prst="rect">
            <a:avLst/>
          </a:prstGeom>
          <a:noFill/>
          <a:ln w="9525">
            <a:noFill/>
          </a:ln>
        </p:spPr>
      </p:pic>
      <p:pic>
        <p:nvPicPr>
          <p:cNvPr id="5" name="内容占位符 4"/>
          <p:cNvPicPr>
            <a:picLocks noChangeAspect="1"/>
          </p:cNvPicPr>
          <p:nvPr>
            <p:custDataLst>
              <p:tags r:id="rId2"/>
            </p:custDataLst>
          </p:nvPr>
        </p:nvPicPr>
        <p:blipFill>
          <a:blip r:embed="rId6"/>
          <a:stretch>
            <a:fillRect/>
          </a:stretch>
        </p:blipFill>
        <p:spPr>
          <a:xfrm>
            <a:off x="1131094" y="933450"/>
            <a:ext cx="6879908" cy="2756059"/>
          </a:xfrm>
          <a:prstGeom prst="rect">
            <a:avLst/>
          </a:prstGeom>
        </p:spPr>
      </p:pic>
      <p:sp>
        <p:nvSpPr>
          <p:cNvPr id="4" name="文本框 3"/>
          <p:cNvSpPr txBox="1"/>
          <p:nvPr/>
        </p:nvSpPr>
        <p:spPr>
          <a:xfrm>
            <a:off x="4750594" y="3279458"/>
            <a:ext cx="2185511" cy="299085"/>
          </a:xfrm>
          <a:prstGeom prst="rect">
            <a:avLst/>
          </a:prstGeom>
          <a:noFill/>
        </p:spPr>
        <p:txBody>
          <a:bodyPr wrap="square" rtlCol="0">
            <a:spAutoFit/>
          </a:bodyPr>
          <a:lstStyle/>
          <a:p>
            <a:r>
              <a:rPr lang="zh-CN" altLang="en-US" sz="1350">
                <a:solidFill>
                  <a:srgbClr val="FF0000"/>
                </a:solidFill>
              </a:rPr>
              <a:t>陕西地方码：</a:t>
            </a:r>
            <a:r>
              <a:rPr lang="en-US" altLang="zh-CN" sz="1350">
                <a:solidFill>
                  <a:srgbClr val="FF0000"/>
                </a:solidFill>
              </a:rPr>
              <a:t>120400006</a:t>
            </a:r>
          </a:p>
        </p:txBody>
      </p:sp>
      <p:sp>
        <p:nvSpPr>
          <p:cNvPr id="6" name="文本框 5"/>
          <p:cNvSpPr txBox="1"/>
          <p:nvPr/>
        </p:nvSpPr>
        <p:spPr>
          <a:xfrm>
            <a:off x="4750594" y="4123373"/>
            <a:ext cx="3909060" cy="506730"/>
          </a:xfrm>
          <a:prstGeom prst="rect">
            <a:avLst/>
          </a:prstGeom>
          <a:noFill/>
        </p:spPr>
        <p:txBody>
          <a:bodyPr wrap="square" rtlCol="0">
            <a:spAutoFit/>
          </a:bodyPr>
          <a:lstStyle/>
          <a:p>
            <a:r>
              <a:rPr lang="en-US" altLang="zh-CN" sz="1350"/>
              <a:t>2</a:t>
            </a:r>
            <a:r>
              <a:rPr lang="zh-CN" altLang="en-US" sz="1350"/>
              <a:t>（行政区划）</a:t>
            </a:r>
            <a:r>
              <a:rPr lang="en-US" altLang="zh-CN" sz="1350"/>
              <a:t>+9</a:t>
            </a:r>
            <a:r>
              <a:rPr lang="zh-CN" altLang="en-US" sz="1350"/>
              <a:t>（基础编码）</a:t>
            </a:r>
            <a:r>
              <a:rPr lang="en-US" altLang="zh-CN" sz="1350"/>
              <a:t>+</a:t>
            </a:r>
          </a:p>
          <a:p>
            <a:r>
              <a:rPr lang="en-US" altLang="zh-CN" sz="1350"/>
              <a:t>2</a:t>
            </a:r>
            <a:r>
              <a:rPr lang="zh-CN" altLang="en-US" sz="1350"/>
              <a:t>（项目分解编码）</a:t>
            </a:r>
            <a:r>
              <a:rPr lang="en-US" altLang="zh-CN" sz="1350"/>
              <a:t>+2</a:t>
            </a:r>
            <a:r>
              <a:rPr lang="zh-CN" altLang="en-US" sz="1350"/>
              <a:t>（项目加收编码）</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a:ea typeface="黑体" panose="02010609060101010101" charset="-122"/>
                <a:cs typeface="+mj-lt"/>
                <a:sym typeface="+mn-ea"/>
              </a:rPr>
              <a:t>2.3 Medicare Consumables Codes</a:t>
            </a:r>
            <a:r>
              <a:rPr lang="zh-CN" altLang="en-US">
                <a:ea typeface="黑体" panose="02010609060101010101" charset="-122"/>
                <a:cs typeface="+mj-lt"/>
                <a:sym typeface="+mn-ea"/>
              </a:rPr>
              <a:t>（</a:t>
            </a:r>
            <a:r>
              <a:rPr lang="en-US" altLang="zh-CN">
                <a:ea typeface="黑体" panose="02010609060101010101" charset="-122"/>
                <a:cs typeface="+mj-lt"/>
                <a:sym typeface="+mn-ea"/>
              </a:rPr>
              <a:t>20+7</a:t>
            </a:r>
            <a:r>
              <a:rPr lang="zh-CN" altLang="en-US">
                <a:ea typeface="黑体" panose="02010609060101010101" charset="-122"/>
                <a:cs typeface="+mj-lt"/>
                <a:sym typeface="+mn-ea"/>
              </a:rPr>
              <a:t>）</a:t>
            </a:r>
          </a:p>
        </p:txBody>
      </p:sp>
      <p:sp>
        <p:nvSpPr>
          <p:cNvPr id="4" name="Content Placeholder 2"/>
          <p:cNvSpPr>
            <a:spLocks noGrp="1"/>
          </p:cNvSpPr>
          <p:nvPr>
            <p:ph sz="half" idx="1"/>
            <p:custDataLst>
              <p:tags r:id="rId1"/>
            </p:custDataLst>
          </p:nvPr>
        </p:nvSpPr>
        <p:spPr>
          <a:xfrm>
            <a:off x="570230" y="1764665"/>
            <a:ext cx="5594985" cy="1254125"/>
          </a:xfrm>
        </p:spPr>
        <p:txBody>
          <a:bodyPr>
            <a:noAutofit/>
          </a:bodyPr>
          <a:lstStyle/>
          <a:p>
            <a:pPr>
              <a:lnSpc>
                <a:spcPct val="100000"/>
              </a:lnSpc>
            </a:pPr>
            <a:r>
              <a:rPr sz="1000">
                <a:solidFill>
                  <a:srgbClr val="C00000"/>
                </a:solidFill>
                <a:latin typeface="黑体" panose="02010609060101010101" charset="-122"/>
                <a:ea typeface="黑体" panose="02010609060101010101" charset="-122"/>
                <a:cs typeface="黑体" panose="02010609060101010101" charset="-122"/>
                <a:sym typeface="+mn-ea"/>
              </a:rPr>
              <a:t>第1部分：</a:t>
            </a:r>
            <a:r>
              <a:rPr lang="zh-CN" sz="1000">
                <a:solidFill>
                  <a:srgbClr val="C00000"/>
                </a:solidFill>
                <a:latin typeface="黑体" panose="02010609060101010101" charset="-122"/>
                <a:ea typeface="黑体" panose="02010609060101010101" charset="-122"/>
                <a:cs typeface="黑体" panose="02010609060101010101" charset="-122"/>
                <a:sym typeface="+mn-ea"/>
              </a:rPr>
              <a:t>【</a:t>
            </a:r>
            <a:r>
              <a:rPr lang="en-US" altLang="zh-CN" sz="1000">
                <a:solidFill>
                  <a:srgbClr val="C00000"/>
                </a:solidFill>
                <a:latin typeface="黑体" panose="02010609060101010101" charset="-122"/>
                <a:ea typeface="黑体" panose="02010609060101010101" charset="-122"/>
                <a:cs typeface="黑体" panose="02010609060101010101" charset="-122"/>
                <a:sym typeface="+mn-ea"/>
              </a:rPr>
              <a:t>1</a:t>
            </a:r>
            <a:r>
              <a:rPr lang="zh-CN" sz="1000">
                <a:solidFill>
                  <a:srgbClr val="C00000"/>
                </a:solidFill>
                <a:latin typeface="黑体" panose="02010609060101010101" charset="-122"/>
                <a:ea typeface="黑体" panose="02010609060101010101" charset="-122"/>
                <a:cs typeface="黑体" panose="02010609060101010101" charset="-122"/>
                <a:sym typeface="+mn-ea"/>
              </a:rPr>
              <a:t>】</a:t>
            </a:r>
            <a:r>
              <a:rPr sz="1000">
                <a:solidFill>
                  <a:srgbClr val="C00000"/>
                </a:solidFill>
                <a:latin typeface="黑体" panose="02010609060101010101" charset="-122"/>
                <a:ea typeface="黑体" panose="02010609060101010101" charset="-122"/>
                <a:cs typeface="黑体" panose="02010609060101010101" charset="-122"/>
                <a:sym typeface="+mn-ea"/>
              </a:rPr>
              <a:t>耗材标识码，用1位大写英文字母“C”表示。</a:t>
            </a:r>
          </a:p>
          <a:p>
            <a:pPr>
              <a:lnSpc>
                <a:spcPct val="100000"/>
              </a:lnSpc>
            </a:pPr>
            <a:r>
              <a:rPr sz="1000">
                <a:solidFill>
                  <a:srgbClr val="C00000"/>
                </a:solidFill>
                <a:latin typeface="黑体" panose="02010609060101010101" charset="-122"/>
                <a:ea typeface="黑体" panose="02010609060101010101" charset="-122"/>
                <a:cs typeface="黑体" panose="02010609060101010101" charset="-122"/>
                <a:sym typeface="+mn-ea"/>
              </a:rPr>
              <a:t>第2部分：</a:t>
            </a:r>
            <a:r>
              <a:rPr lang="zh-CN" sz="1000">
                <a:solidFill>
                  <a:srgbClr val="C00000"/>
                </a:solidFill>
                <a:latin typeface="黑体" panose="02010609060101010101" charset="-122"/>
                <a:ea typeface="黑体" panose="02010609060101010101" charset="-122"/>
                <a:cs typeface="黑体" panose="02010609060101010101" charset="-122"/>
                <a:sym typeface="+mn-ea"/>
              </a:rPr>
              <a:t>【</a:t>
            </a:r>
            <a:r>
              <a:rPr lang="en-US" altLang="zh-CN" sz="1000">
                <a:solidFill>
                  <a:srgbClr val="C00000"/>
                </a:solidFill>
                <a:latin typeface="黑体" panose="02010609060101010101" charset="-122"/>
                <a:ea typeface="黑体" panose="02010609060101010101" charset="-122"/>
                <a:cs typeface="黑体" panose="02010609060101010101" charset="-122"/>
                <a:sym typeface="+mn-ea"/>
              </a:rPr>
              <a:t>6</a:t>
            </a:r>
            <a:r>
              <a:rPr lang="zh-CN" sz="1000">
                <a:solidFill>
                  <a:srgbClr val="C00000"/>
                </a:solidFill>
                <a:latin typeface="黑体" panose="02010609060101010101" charset="-122"/>
                <a:ea typeface="黑体" panose="02010609060101010101" charset="-122"/>
                <a:cs typeface="黑体" panose="02010609060101010101" charset="-122"/>
                <a:sym typeface="+mn-ea"/>
              </a:rPr>
              <a:t>】</a:t>
            </a:r>
            <a:r>
              <a:rPr sz="1000">
                <a:solidFill>
                  <a:srgbClr val="C00000"/>
                </a:solidFill>
                <a:latin typeface="黑体" panose="02010609060101010101" charset="-122"/>
                <a:ea typeface="黑体" panose="02010609060101010101" charset="-122"/>
                <a:cs typeface="黑体" panose="02010609060101010101" charset="-122"/>
                <a:sym typeface="+mn-ea"/>
              </a:rPr>
              <a:t>分类码，根据医用耗材学科、用途、部位、功能划分。</a:t>
            </a:r>
          </a:p>
          <a:p>
            <a:pPr>
              <a:lnSpc>
                <a:spcPct val="100000"/>
              </a:lnSpc>
            </a:pPr>
            <a:r>
              <a:rPr sz="1000">
                <a:solidFill>
                  <a:srgbClr val="C00000"/>
                </a:solidFill>
                <a:latin typeface="黑体" panose="02010609060101010101" charset="-122"/>
                <a:ea typeface="黑体" panose="02010609060101010101" charset="-122"/>
                <a:cs typeface="黑体" panose="02010609060101010101" charset="-122"/>
                <a:sym typeface="+mn-ea"/>
              </a:rPr>
              <a:t>第3部分：</a:t>
            </a:r>
            <a:r>
              <a:rPr lang="zh-CN" sz="1000">
                <a:solidFill>
                  <a:srgbClr val="C00000"/>
                </a:solidFill>
                <a:latin typeface="黑体" panose="02010609060101010101" charset="-122"/>
                <a:ea typeface="黑体" panose="02010609060101010101" charset="-122"/>
                <a:cs typeface="黑体" panose="02010609060101010101" charset="-122"/>
                <a:sym typeface="+mn-ea"/>
              </a:rPr>
              <a:t>【</a:t>
            </a:r>
            <a:r>
              <a:rPr lang="en-US" altLang="zh-CN" sz="1000">
                <a:solidFill>
                  <a:srgbClr val="C00000"/>
                </a:solidFill>
                <a:latin typeface="黑体" panose="02010609060101010101" charset="-122"/>
                <a:ea typeface="黑体" panose="02010609060101010101" charset="-122"/>
                <a:cs typeface="黑体" panose="02010609060101010101" charset="-122"/>
                <a:sym typeface="+mn-ea"/>
              </a:rPr>
              <a:t>3</a:t>
            </a:r>
            <a:r>
              <a:rPr lang="zh-CN" sz="1000">
                <a:solidFill>
                  <a:srgbClr val="C00000"/>
                </a:solidFill>
                <a:latin typeface="黑体" panose="02010609060101010101" charset="-122"/>
                <a:ea typeface="黑体" panose="02010609060101010101" charset="-122"/>
                <a:cs typeface="黑体" panose="02010609060101010101" charset="-122"/>
                <a:sym typeface="+mn-ea"/>
              </a:rPr>
              <a:t>】</a:t>
            </a:r>
            <a:r>
              <a:rPr sz="1000">
                <a:solidFill>
                  <a:srgbClr val="C00000"/>
                </a:solidFill>
                <a:latin typeface="黑体" panose="02010609060101010101" charset="-122"/>
                <a:ea typeface="黑体" panose="02010609060101010101" charset="-122"/>
                <a:cs typeface="黑体" panose="02010609060101010101" charset="-122"/>
                <a:sym typeface="+mn-ea"/>
              </a:rPr>
              <a:t>通用名码，创建全国统一的医保医用耗材通用名码。</a:t>
            </a:r>
          </a:p>
          <a:p>
            <a:pPr>
              <a:lnSpc>
                <a:spcPct val="100000"/>
              </a:lnSpc>
            </a:pPr>
            <a:r>
              <a:rPr sz="1000">
                <a:solidFill>
                  <a:srgbClr val="C00000"/>
                </a:solidFill>
                <a:latin typeface="黑体" panose="02010609060101010101" charset="-122"/>
                <a:ea typeface="黑体" panose="02010609060101010101" charset="-122"/>
                <a:cs typeface="黑体" panose="02010609060101010101" charset="-122"/>
                <a:sym typeface="+mn-ea"/>
              </a:rPr>
              <a:t>第4部分：</a:t>
            </a:r>
            <a:r>
              <a:rPr lang="zh-CN" sz="1000">
                <a:solidFill>
                  <a:srgbClr val="C00000"/>
                </a:solidFill>
                <a:latin typeface="黑体" panose="02010609060101010101" charset="-122"/>
                <a:ea typeface="黑体" panose="02010609060101010101" charset="-122"/>
                <a:cs typeface="黑体" panose="02010609060101010101" charset="-122"/>
                <a:sym typeface="+mn-ea"/>
              </a:rPr>
              <a:t>【</a:t>
            </a:r>
            <a:r>
              <a:rPr lang="en-US" altLang="zh-CN" sz="1000">
                <a:solidFill>
                  <a:srgbClr val="C00000"/>
                </a:solidFill>
                <a:latin typeface="黑体" panose="02010609060101010101" charset="-122"/>
                <a:ea typeface="黑体" panose="02010609060101010101" charset="-122"/>
                <a:cs typeface="黑体" panose="02010609060101010101" charset="-122"/>
                <a:sym typeface="+mn-ea"/>
              </a:rPr>
              <a:t>5</a:t>
            </a:r>
            <a:r>
              <a:rPr lang="zh-CN" sz="1000">
                <a:solidFill>
                  <a:srgbClr val="C00000"/>
                </a:solidFill>
                <a:latin typeface="黑体" panose="02010609060101010101" charset="-122"/>
                <a:ea typeface="黑体" panose="02010609060101010101" charset="-122"/>
                <a:cs typeface="黑体" panose="02010609060101010101" charset="-122"/>
                <a:sym typeface="+mn-ea"/>
              </a:rPr>
              <a:t>】</a:t>
            </a:r>
            <a:r>
              <a:rPr sz="1000">
                <a:solidFill>
                  <a:srgbClr val="C00000"/>
                </a:solidFill>
                <a:latin typeface="黑体" panose="02010609060101010101" charset="-122"/>
                <a:ea typeface="黑体" panose="02010609060101010101" charset="-122"/>
                <a:cs typeface="黑体" panose="02010609060101010101" charset="-122"/>
                <a:sym typeface="+mn-ea"/>
              </a:rPr>
              <a:t>产品特征码，根据耗材材质、规格等特征赋予的代码。</a:t>
            </a:r>
          </a:p>
          <a:p>
            <a:pPr>
              <a:lnSpc>
                <a:spcPct val="100000"/>
              </a:lnSpc>
            </a:pPr>
            <a:r>
              <a:rPr sz="1000">
                <a:latin typeface="黑体" panose="02010609060101010101" charset="-122"/>
                <a:ea typeface="黑体" panose="02010609060101010101" charset="-122"/>
                <a:cs typeface="黑体" panose="02010609060101010101" charset="-122"/>
                <a:sym typeface="+mn-ea"/>
              </a:rPr>
              <a:t>第5部分：</a:t>
            </a:r>
            <a:r>
              <a:rPr lang="zh-CN" sz="1000">
                <a:latin typeface="黑体" panose="02010609060101010101" charset="-122"/>
                <a:ea typeface="黑体" panose="02010609060101010101" charset="-122"/>
                <a:cs typeface="黑体" panose="02010609060101010101" charset="-122"/>
                <a:sym typeface="+mn-ea"/>
              </a:rPr>
              <a:t>【</a:t>
            </a:r>
            <a:r>
              <a:rPr lang="en-US" altLang="zh-CN" sz="1000">
                <a:latin typeface="黑体" panose="02010609060101010101" charset="-122"/>
                <a:ea typeface="黑体" panose="02010609060101010101" charset="-122"/>
                <a:cs typeface="黑体" panose="02010609060101010101" charset="-122"/>
                <a:sym typeface="+mn-ea"/>
              </a:rPr>
              <a:t>5</a:t>
            </a:r>
            <a:r>
              <a:rPr lang="zh-CN" sz="1000">
                <a:latin typeface="黑体" panose="02010609060101010101" charset="-122"/>
                <a:ea typeface="黑体" panose="02010609060101010101" charset="-122"/>
                <a:cs typeface="黑体" panose="02010609060101010101" charset="-122"/>
                <a:sym typeface="+mn-ea"/>
              </a:rPr>
              <a:t>】</a:t>
            </a:r>
            <a:r>
              <a:rPr sz="1000">
                <a:latin typeface="黑体" panose="02010609060101010101" charset="-122"/>
                <a:ea typeface="黑体" panose="02010609060101010101" charset="-122"/>
                <a:cs typeface="黑体" panose="02010609060101010101" charset="-122"/>
                <a:sym typeface="+mn-ea"/>
              </a:rPr>
              <a:t>生产企业码，依据医疗器械注册证或备案凭证为耗材生产企业赋予的唯一代码。</a:t>
            </a:r>
          </a:p>
        </p:txBody>
      </p:sp>
      <p:pic>
        <p:nvPicPr>
          <p:cNvPr id="5" name="Picture 2"/>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4891405" y="1090295"/>
            <a:ext cx="3956050" cy="1284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图片 11"/>
          <p:cNvPicPr>
            <a:picLocks noChangeAspect="1"/>
          </p:cNvPicPr>
          <p:nvPr>
            <p:custDataLst>
              <p:tags r:id="rId3"/>
            </p:custDataLst>
          </p:nvPr>
        </p:nvPicPr>
        <p:blipFill>
          <a:blip r:embed="rId6"/>
          <a:stretch>
            <a:fillRect/>
          </a:stretch>
        </p:blipFill>
        <p:spPr>
          <a:xfrm>
            <a:off x="2181225" y="3336290"/>
            <a:ext cx="6033135" cy="134048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800100" y="0"/>
            <a:ext cx="8265795" cy="994410"/>
          </a:xfrm>
        </p:spPr>
        <p:txBody>
          <a:bodyPr/>
          <a:lstStyle/>
          <a:p>
            <a:r>
              <a:rPr lang="zh-CN" altLang="en-US">
                <a:cs typeface="+mj-lt"/>
                <a:sym typeface="+mn-ea"/>
              </a:rPr>
              <a:t>C</a:t>
            </a:r>
            <a:r>
              <a:rPr lang="en-US" altLang="zh-CN">
                <a:cs typeface="+mj-lt"/>
                <a:sym typeface="+mn-ea"/>
              </a:rPr>
              <a:t>ode</a:t>
            </a:r>
            <a:r>
              <a:rPr lang="zh-CN" altLang="en-US">
                <a:cs typeface="+mj-lt"/>
                <a:sym typeface="+mn-ea"/>
              </a:rPr>
              <a:t>s </a:t>
            </a:r>
            <a:r>
              <a:rPr lang="en-US" altLang="zh-CN">
                <a:cs typeface="+mj-lt"/>
                <a:sym typeface="+mn-ea"/>
              </a:rPr>
              <a:t>matching</a:t>
            </a:r>
            <a:r>
              <a:rPr lang="zh-CN" altLang="en-US">
                <a:cs typeface="+mj-lt"/>
                <a:sym typeface="+mn-ea"/>
              </a:rPr>
              <a:t> after standardization</a:t>
            </a:r>
          </a:p>
        </p:txBody>
      </p:sp>
      <p:graphicFrame>
        <p:nvGraphicFramePr>
          <p:cNvPr id="4" name="内容占位符 3"/>
          <p:cNvGraphicFramePr>
            <a:graphicFrameLocks noGrp="1"/>
          </p:cNvGraphicFramePr>
          <p:nvPr>
            <p:ph idx="1"/>
            <p:custDataLst>
              <p:tags r:id="rId1"/>
            </p:custDataLst>
          </p:nvPr>
        </p:nvGraphicFramePr>
        <p:xfrm>
          <a:off x="803275" y="1143318"/>
          <a:ext cx="7951470" cy="3333750"/>
        </p:xfrm>
        <a:graphic>
          <a:graphicData uri="http://schemas.openxmlformats.org/drawingml/2006/table">
            <a:tbl>
              <a:tblPr firstRow="1" bandRow="1">
                <a:tableStyleId>{9DCAF9ED-07DC-4A11-8D7F-57B35C25682E}</a:tableStyleId>
              </a:tblPr>
              <a:tblGrid>
                <a:gridCol w="1812925">
                  <a:extLst>
                    <a:ext uri="{9D8B030D-6E8A-4147-A177-3AD203B41FA5}">
                      <a16:colId xmlns:a16="http://schemas.microsoft.com/office/drawing/2014/main" val="20000"/>
                    </a:ext>
                  </a:extLst>
                </a:gridCol>
                <a:gridCol w="1744345">
                  <a:extLst>
                    <a:ext uri="{9D8B030D-6E8A-4147-A177-3AD203B41FA5}">
                      <a16:colId xmlns:a16="http://schemas.microsoft.com/office/drawing/2014/main" val="20001"/>
                    </a:ext>
                  </a:extLst>
                </a:gridCol>
                <a:gridCol w="791210">
                  <a:extLst>
                    <a:ext uri="{9D8B030D-6E8A-4147-A177-3AD203B41FA5}">
                      <a16:colId xmlns:a16="http://schemas.microsoft.com/office/drawing/2014/main" val="20002"/>
                    </a:ext>
                  </a:extLst>
                </a:gridCol>
                <a:gridCol w="775970">
                  <a:extLst>
                    <a:ext uri="{9D8B030D-6E8A-4147-A177-3AD203B41FA5}">
                      <a16:colId xmlns:a16="http://schemas.microsoft.com/office/drawing/2014/main" val="20003"/>
                    </a:ext>
                  </a:extLst>
                </a:gridCol>
                <a:gridCol w="960755">
                  <a:extLst>
                    <a:ext uri="{9D8B030D-6E8A-4147-A177-3AD203B41FA5}">
                      <a16:colId xmlns:a16="http://schemas.microsoft.com/office/drawing/2014/main" val="20004"/>
                    </a:ext>
                  </a:extLst>
                </a:gridCol>
                <a:gridCol w="1236980">
                  <a:extLst>
                    <a:ext uri="{9D8B030D-6E8A-4147-A177-3AD203B41FA5}">
                      <a16:colId xmlns:a16="http://schemas.microsoft.com/office/drawing/2014/main" val="20005"/>
                    </a:ext>
                  </a:extLst>
                </a:gridCol>
                <a:gridCol w="629285">
                  <a:extLst>
                    <a:ext uri="{9D8B030D-6E8A-4147-A177-3AD203B41FA5}">
                      <a16:colId xmlns:a16="http://schemas.microsoft.com/office/drawing/2014/main" val="20006"/>
                    </a:ext>
                  </a:extLst>
                </a:gridCol>
              </a:tblGrid>
              <a:tr h="238125">
                <a:tc>
                  <a:txBody>
                    <a:bodyPr/>
                    <a:lstStyle/>
                    <a:p>
                      <a:pPr indent="0">
                        <a:lnSpc>
                          <a:spcPct val="150000"/>
                        </a:lnSpc>
                        <a:buNone/>
                      </a:pPr>
                      <a:r>
                        <a:rPr lang="zh-CN" sz="825"/>
                        <a:t>国家医保耗材代码</a:t>
                      </a:r>
                      <a:endParaRPr lang="zh-CN" altLang="en-US" sz="825"/>
                    </a:p>
                  </a:txBody>
                  <a:tcPr marL="9525" marR="9525" marT="9525" marB="34290" anchor="ctr"/>
                </a:tc>
                <a:tc>
                  <a:txBody>
                    <a:bodyPr/>
                    <a:lstStyle/>
                    <a:p>
                      <a:pPr indent="0">
                        <a:lnSpc>
                          <a:spcPct val="150000"/>
                        </a:lnSpc>
                        <a:buNone/>
                      </a:pPr>
                      <a:r>
                        <a:rPr lang="zh-CN" sz="825"/>
                        <a:t>耗材名称</a:t>
                      </a:r>
                      <a:endParaRPr lang="zh-CN" altLang="en-US" sz="825"/>
                    </a:p>
                  </a:txBody>
                  <a:tcPr marL="9525" marR="9525" marT="9525" marB="34290" anchor="ctr"/>
                </a:tc>
                <a:tc>
                  <a:txBody>
                    <a:bodyPr/>
                    <a:lstStyle/>
                    <a:p>
                      <a:pPr indent="0">
                        <a:lnSpc>
                          <a:spcPct val="150000"/>
                        </a:lnSpc>
                        <a:buNone/>
                      </a:pPr>
                      <a:r>
                        <a:rPr lang="zh-CN" sz="825"/>
                        <a:t>院内分类代码</a:t>
                      </a:r>
                      <a:endParaRPr lang="zh-CN" altLang="en-US" sz="825"/>
                    </a:p>
                  </a:txBody>
                  <a:tcPr marL="9525" marR="9525" marT="9525" marB="34290" anchor="ctr"/>
                </a:tc>
                <a:tc>
                  <a:txBody>
                    <a:bodyPr/>
                    <a:lstStyle/>
                    <a:p>
                      <a:pPr indent="0">
                        <a:lnSpc>
                          <a:spcPct val="150000"/>
                        </a:lnSpc>
                        <a:buNone/>
                      </a:pPr>
                      <a:r>
                        <a:rPr lang="zh-CN" sz="825"/>
                        <a:t>陕西省收费代码</a:t>
                      </a:r>
                      <a:endParaRPr lang="zh-CN" altLang="en-US" sz="825"/>
                    </a:p>
                  </a:txBody>
                  <a:tcPr marL="9525" marR="9525" marT="9525" marB="34290" anchor="ctr"/>
                </a:tc>
                <a:tc>
                  <a:txBody>
                    <a:bodyPr/>
                    <a:lstStyle/>
                    <a:p>
                      <a:pPr indent="0">
                        <a:lnSpc>
                          <a:spcPct val="150000"/>
                        </a:lnSpc>
                        <a:buNone/>
                      </a:pPr>
                      <a:r>
                        <a:rPr lang="zh-CN" sz="825"/>
                        <a:t>信息系统唯一编码</a:t>
                      </a:r>
                      <a:endParaRPr lang="zh-CN" altLang="en-US" sz="825"/>
                    </a:p>
                  </a:txBody>
                  <a:tcPr marL="9525" marR="9525" marT="9525" marB="34290" anchor="ctr"/>
                </a:tc>
                <a:tc>
                  <a:txBody>
                    <a:bodyPr/>
                    <a:lstStyle/>
                    <a:p>
                      <a:pPr indent="0">
                        <a:lnSpc>
                          <a:spcPct val="150000"/>
                        </a:lnSpc>
                        <a:buNone/>
                      </a:pPr>
                      <a:r>
                        <a:rPr lang="zh-CN" sz="825"/>
                        <a:t>规格</a:t>
                      </a:r>
                      <a:endParaRPr lang="zh-CN" altLang="en-US" sz="825"/>
                    </a:p>
                  </a:txBody>
                  <a:tcPr marL="9525" marR="9525" marT="9525" marB="34290" anchor="ctr"/>
                </a:tc>
                <a:tc>
                  <a:txBody>
                    <a:bodyPr/>
                    <a:lstStyle/>
                    <a:p>
                      <a:pPr indent="0">
                        <a:lnSpc>
                          <a:spcPct val="150000"/>
                        </a:lnSpc>
                        <a:buNone/>
                      </a:pPr>
                      <a:r>
                        <a:rPr lang="zh-CN" sz="825"/>
                        <a:t>生产厂家</a:t>
                      </a:r>
                      <a:endParaRPr lang="zh-CN" altLang="en-US" sz="825"/>
                    </a:p>
                  </a:txBody>
                  <a:tcPr marL="9525" marR="9525" marT="9525" marB="34290" anchor="ctr"/>
                </a:tc>
                <a:extLst>
                  <a:ext uri="{0D108BD9-81ED-4DB2-BD59-A6C34878D82A}">
                    <a16:rowId xmlns:a16="http://schemas.microsoft.com/office/drawing/2014/main" val="10000"/>
                  </a:ext>
                </a:extLst>
              </a:tr>
              <a:tr h="238125">
                <a:tc>
                  <a:txBody>
                    <a:bodyPr/>
                    <a:lstStyle/>
                    <a:p>
                      <a:pPr indent="0">
                        <a:lnSpc>
                          <a:spcPct val="150000"/>
                        </a:lnSpc>
                        <a:buNone/>
                      </a:pPr>
                      <a:r>
                        <a:rPr lang="en-US" sz="825">
                          <a:solidFill>
                            <a:srgbClr val="FF0000"/>
                          </a:solidFill>
                        </a:rPr>
                        <a:t>C0328030890200206388 0000134</a:t>
                      </a:r>
                      <a:endParaRPr lang="en-US" altLang="en-US" sz="825">
                        <a:solidFill>
                          <a:srgbClr val="FF0000"/>
                        </a:solidFill>
                      </a:endParaRPr>
                    </a:p>
                  </a:txBody>
                  <a:tcPr marL="9525" marR="9525" marT="9525" marB="34290" anchor="ctr"/>
                </a:tc>
                <a:tc>
                  <a:txBody>
                    <a:bodyPr/>
                    <a:lstStyle/>
                    <a:p>
                      <a:pPr indent="0">
                        <a:lnSpc>
                          <a:spcPct val="150000"/>
                        </a:lnSpc>
                        <a:buNone/>
                      </a:pPr>
                      <a:r>
                        <a:rPr lang="zh-CN" sz="825"/>
                        <a:t>脊柱内固定器 钉棒系统多轴螺钉</a:t>
                      </a:r>
                      <a:endParaRPr lang="zh-CN" altLang="en-US" sz="825"/>
                    </a:p>
                  </a:txBody>
                  <a:tcPr marL="9525" marR="9525" marT="9525" marB="34290" anchor="ctr"/>
                </a:tc>
                <a:tc>
                  <a:txBody>
                    <a:bodyPr/>
                    <a:lstStyle/>
                    <a:p>
                      <a:pPr indent="0">
                        <a:lnSpc>
                          <a:spcPct val="150000"/>
                        </a:lnSpc>
                        <a:buNone/>
                      </a:pPr>
                      <a:r>
                        <a:rPr lang="en-US" sz="825">
                          <a:solidFill>
                            <a:srgbClr val="7030A0"/>
                          </a:solidFill>
                        </a:rPr>
                        <a:t>6898Y000368</a:t>
                      </a:r>
                      <a:endParaRPr lang="en-US" altLang="en-US" sz="825">
                        <a:solidFill>
                          <a:srgbClr val="7030A0"/>
                        </a:solidFill>
                      </a:endParaRPr>
                    </a:p>
                  </a:txBody>
                  <a:tcPr marL="9525" marR="9525" marT="9525" marB="34290" anchor="ctr"/>
                </a:tc>
                <a:tc>
                  <a:txBody>
                    <a:bodyPr/>
                    <a:lstStyle/>
                    <a:p>
                      <a:pPr indent="0">
                        <a:lnSpc>
                          <a:spcPct val="150000"/>
                        </a:lnSpc>
                        <a:buNone/>
                      </a:pPr>
                      <a:r>
                        <a:rPr lang="en-US" sz="825"/>
                        <a:t>HC033011455</a:t>
                      </a:r>
                      <a:endParaRPr lang="en-US" altLang="en-US" sz="825"/>
                    </a:p>
                  </a:txBody>
                  <a:tcPr marL="9525" marR="9525" marT="9525" marB="34290" anchor="ctr"/>
                </a:tc>
                <a:tc>
                  <a:txBody>
                    <a:bodyPr/>
                    <a:lstStyle/>
                    <a:p>
                      <a:pPr indent="0">
                        <a:lnSpc>
                          <a:spcPct val="150000"/>
                        </a:lnSpc>
                        <a:buNone/>
                      </a:pPr>
                      <a:r>
                        <a:rPr lang="en-US" sz="825">
                          <a:solidFill>
                            <a:srgbClr val="00B050"/>
                          </a:solidFill>
                        </a:rPr>
                        <a:t>F00000555970</a:t>
                      </a:r>
                      <a:endParaRPr lang="en-US" altLang="en-US" sz="825">
                        <a:solidFill>
                          <a:srgbClr val="00B050"/>
                        </a:solidFill>
                      </a:endParaRPr>
                    </a:p>
                  </a:txBody>
                  <a:tcPr marL="9525" marR="9525" marT="9525" marB="34290" anchor="ctr"/>
                </a:tc>
                <a:tc>
                  <a:txBody>
                    <a:bodyPr/>
                    <a:lstStyle/>
                    <a:p>
                      <a:pPr indent="0">
                        <a:lnSpc>
                          <a:spcPct val="150000"/>
                        </a:lnSpc>
                        <a:buNone/>
                      </a:pPr>
                      <a:r>
                        <a:rPr lang="zh-CN" sz="825"/>
                        <a:t>5.5×42 V型(RSS VI型)</a:t>
                      </a:r>
                      <a:endParaRPr lang="zh-CN" altLang="en-US" sz="825"/>
                    </a:p>
                  </a:txBody>
                  <a:tcPr marL="9525" marR="9525" marT="9525" marB="34290" anchor="ctr"/>
                </a:tc>
                <a:tc>
                  <a:txBody>
                    <a:bodyPr/>
                    <a:lstStyle/>
                    <a:p>
                      <a:pPr indent="0">
                        <a:lnSpc>
                          <a:spcPct val="150000"/>
                        </a:lnSpc>
                        <a:buNone/>
                      </a:pPr>
                      <a:r>
                        <a:rPr lang="zh-CN" sz="825"/>
                        <a:t>上海三友</a:t>
                      </a:r>
                      <a:endParaRPr lang="zh-CN" altLang="en-US" sz="825"/>
                    </a:p>
                  </a:txBody>
                  <a:tcPr marL="9525" marR="9525" marT="9525" marB="34290" anchor="ctr"/>
                </a:tc>
                <a:extLst>
                  <a:ext uri="{0D108BD9-81ED-4DB2-BD59-A6C34878D82A}">
                    <a16:rowId xmlns:a16="http://schemas.microsoft.com/office/drawing/2014/main" val="10001"/>
                  </a:ext>
                </a:extLst>
              </a:tr>
              <a:tr h="238125">
                <a:tc>
                  <a:txBody>
                    <a:bodyPr/>
                    <a:lstStyle/>
                    <a:p>
                      <a:pPr indent="0">
                        <a:lnSpc>
                          <a:spcPct val="150000"/>
                        </a:lnSpc>
                        <a:buNone/>
                      </a:pPr>
                      <a:r>
                        <a:rPr lang="en-US" sz="825">
                          <a:solidFill>
                            <a:srgbClr val="FF0000"/>
                          </a:solidFill>
                        </a:rPr>
                        <a:t>C0328030890200206388 0000135</a:t>
                      </a:r>
                      <a:endParaRPr lang="en-US" altLang="en-US" sz="825">
                        <a:solidFill>
                          <a:srgbClr val="FF0000"/>
                        </a:solidFill>
                      </a:endParaRPr>
                    </a:p>
                  </a:txBody>
                  <a:tcPr marL="9525" marR="9525" marT="9525" marB="34290" anchor="ctr"/>
                </a:tc>
                <a:tc>
                  <a:txBody>
                    <a:bodyPr/>
                    <a:lstStyle/>
                    <a:p>
                      <a:pPr indent="0">
                        <a:lnSpc>
                          <a:spcPct val="150000"/>
                        </a:lnSpc>
                        <a:buNone/>
                      </a:pPr>
                      <a:r>
                        <a:rPr lang="zh-CN" sz="825"/>
                        <a:t>脊柱内固定器 钉棒系统多轴螺钉</a:t>
                      </a:r>
                      <a:endParaRPr lang="zh-CN" altLang="en-US" sz="825"/>
                    </a:p>
                  </a:txBody>
                  <a:tcPr marL="9525" marR="9525" marT="9525" marB="34290" anchor="ctr"/>
                </a:tc>
                <a:tc>
                  <a:txBody>
                    <a:bodyPr/>
                    <a:lstStyle/>
                    <a:p>
                      <a:pPr indent="0">
                        <a:lnSpc>
                          <a:spcPct val="150000"/>
                        </a:lnSpc>
                        <a:buNone/>
                      </a:pPr>
                      <a:r>
                        <a:rPr lang="en-US" sz="825">
                          <a:solidFill>
                            <a:srgbClr val="7030A0"/>
                          </a:solidFill>
                        </a:rPr>
                        <a:t>6898Y000368</a:t>
                      </a:r>
                      <a:endParaRPr lang="en-US" altLang="en-US" sz="825">
                        <a:solidFill>
                          <a:srgbClr val="7030A0"/>
                        </a:solidFill>
                      </a:endParaRPr>
                    </a:p>
                  </a:txBody>
                  <a:tcPr marL="9525" marR="9525" marT="9525" marB="34290" anchor="ctr"/>
                </a:tc>
                <a:tc>
                  <a:txBody>
                    <a:bodyPr/>
                    <a:lstStyle/>
                    <a:p>
                      <a:pPr indent="0">
                        <a:lnSpc>
                          <a:spcPct val="150000"/>
                        </a:lnSpc>
                        <a:buNone/>
                      </a:pPr>
                      <a:r>
                        <a:rPr lang="en-US" sz="825"/>
                        <a:t>HC033011455</a:t>
                      </a:r>
                      <a:endParaRPr lang="en-US" altLang="en-US" sz="825"/>
                    </a:p>
                  </a:txBody>
                  <a:tcPr marL="9525" marR="9525" marT="9525" marB="34290" anchor="ctr"/>
                </a:tc>
                <a:tc>
                  <a:txBody>
                    <a:bodyPr/>
                    <a:lstStyle/>
                    <a:p>
                      <a:pPr indent="0">
                        <a:lnSpc>
                          <a:spcPct val="150000"/>
                        </a:lnSpc>
                        <a:buNone/>
                      </a:pPr>
                      <a:r>
                        <a:rPr lang="en-US" sz="825">
                          <a:solidFill>
                            <a:srgbClr val="00B050"/>
                          </a:solidFill>
                        </a:rPr>
                        <a:t>F00000555969</a:t>
                      </a:r>
                      <a:endParaRPr lang="en-US" altLang="en-US" sz="825">
                        <a:solidFill>
                          <a:srgbClr val="00B050"/>
                        </a:solidFill>
                      </a:endParaRPr>
                    </a:p>
                  </a:txBody>
                  <a:tcPr marL="9525" marR="9525" marT="9525" marB="34290" anchor="ctr"/>
                </a:tc>
                <a:tc>
                  <a:txBody>
                    <a:bodyPr/>
                    <a:lstStyle/>
                    <a:p>
                      <a:pPr indent="0">
                        <a:lnSpc>
                          <a:spcPct val="150000"/>
                        </a:lnSpc>
                        <a:buNone/>
                      </a:pPr>
                      <a:r>
                        <a:rPr lang="zh-CN" sz="825"/>
                        <a:t>7.5×54 V型(RSS VI型)</a:t>
                      </a:r>
                      <a:endParaRPr lang="zh-CN" altLang="en-US" sz="825"/>
                    </a:p>
                  </a:txBody>
                  <a:tcPr marL="9525" marR="9525" marT="9525" marB="34290" anchor="ctr"/>
                </a:tc>
                <a:tc>
                  <a:txBody>
                    <a:bodyPr/>
                    <a:lstStyle/>
                    <a:p>
                      <a:pPr indent="0">
                        <a:lnSpc>
                          <a:spcPct val="150000"/>
                        </a:lnSpc>
                        <a:buNone/>
                      </a:pPr>
                      <a:r>
                        <a:rPr lang="zh-CN" sz="825"/>
                        <a:t>上海三友</a:t>
                      </a:r>
                      <a:endParaRPr lang="zh-CN" altLang="en-US" sz="825"/>
                    </a:p>
                  </a:txBody>
                  <a:tcPr marL="9525" marR="9525" marT="9525" marB="34290" anchor="ctr"/>
                </a:tc>
                <a:extLst>
                  <a:ext uri="{0D108BD9-81ED-4DB2-BD59-A6C34878D82A}">
                    <a16:rowId xmlns:a16="http://schemas.microsoft.com/office/drawing/2014/main" val="10002"/>
                  </a:ext>
                </a:extLst>
              </a:tr>
              <a:tr h="238125">
                <a:tc>
                  <a:txBody>
                    <a:bodyPr/>
                    <a:lstStyle/>
                    <a:p>
                      <a:pPr indent="0">
                        <a:lnSpc>
                          <a:spcPct val="150000"/>
                        </a:lnSpc>
                        <a:buNone/>
                      </a:pPr>
                      <a:r>
                        <a:rPr lang="en-US" sz="825">
                          <a:solidFill>
                            <a:srgbClr val="FF0000"/>
                          </a:solidFill>
                        </a:rPr>
                        <a:t>C0328030890200206388 0000149</a:t>
                      </a:r>
                      <a:endParaRPr lang="en-US" altLang="en-US" sz="825">
                        <a:solidFill>
                          <a:srgbClr val="FF0000"/>
                        </a:solidFill>
                      </a:endParaRPr>
                    </a:p>
                  </a:txBody>
                  <a:tcPr marL="9525" marR="9525" marT="9525" marB="34290" anchor="ctr"/>
                </a:tc>
                <a:tc>
                  <a:txBody>
                    <a:bodyPr/>
                    <a:lstStyle/>
                    <a:p>
                      <a:pPr indent="0">
                        <a:lnSpc>
                          <a:spcPct val="150000"/>
                        </a:lnSpc>
                        <a:buNone/>
                      </a:pPr>
                      <a:r>
                        <a:rPr lang="zh-CN" sz="825"/>
                        <a:t>脊柱内固定器 钉棒系统多轴螺钉</a:t>
                      </a:r>
                      <a:endParaRPr lang="zh-CN" altLang="en-US" sz="825"/>
                    </a:p>
                  </a:txBody>
                  <a:tcPr marL="9525" marR="9525" marT="9525" marB="34290" anchor="ctr"/>
                </a:tc>
                <a:tc>
                  <a:txBody>
                    <a:bodyPr/>
                    <a:lstStyle/>
                    <a:p>
                      <a:pPr indent="0">
                        <a:lnSpc>
                          <a:spcPct val="150000"/>
                        </a:lnSpc>
                        <a:buNone/>
                      </a:pPr>
                      <a:r>
                        <a:rPr lang="en-US" sz="825">
                          <a:solidFill>
                            <a:srgbClr val="7030A0"/>
                          </a:solidFill>
                        </a:rPr>
                        <a:t>6898Y000368</a:t>
                      </a:r>
                      <a:endParaRPr lang="en-US" altLang="en-US" sz="825">
                        <a:solidFill>
                          <a:srgbClr val="7030A0"/>
                        </a:solidFill>
                      </a:endParaRPr>
                    </a:p>
                  </a:txBody>
                  <a:tcPr marL="9525" marR="9525" marT="9525" marB="34290" anchor="ctr"/>
                </a:tc>
                <a:tc>
                  <a:txBody>
                    <a:bodyPr/>
                    <a:lstStyle/>
                    <a:p>
                      <a:pPr indent="0">
                        <a:lnSpc>
                          <a:spcPct val="150000"/>
                        </a:lnSpc>
                        <a:buNone/>
                      </a:pPr>
                      <a:r>
                        <a:rPr lang="en-US" sz="825"/>
                        <a:t>HC033011455</a:t>
                      </a:r>
                      <a:endParaRPr lang="en-US" altLang="en-US" sz="825"/>
                    </a:p>
                  </a:txBody>
                  <a:tcPr marL="9525" marR="9525" marT="9525" marB="34290" anchor="ctr"/>
                </a:tc>
                <a:tc>
                  <a:txBody>
                    <a:bodyPr/>
                    <a:lstStyle/>
                    <a:p>
                      <a:pPr indent="0">
                        <a:lnSpc>
                          <a:spcPct val="150000"/>
                        </a:lnSpc>
                        <a:buNone/>
                      </a:pPr>
                      <a:r>
                        <a:rPr lang="en-US" sz="825">
                          <a:solidFill>
                            <a:srgbClr val="00B050"/>
                          </a:solidFill>
                        </a:rPr>
                        <a:t>F00000555968</a:t>
                      </a:r>
                      <a:endParaRPr lang="en-US" altLang="en-US" sz="825">
                        <a:solidFill>
                          <a:srgbClr val="00B050"/>
                        </a:solidFill>
                      </a:endParaRPr>
                    </a:p>
                  </a:txBody>
                  <a:tcPr marL="9525" marR="9525" marT="9525" marB="34290" anchor="ctr"/>
                </a:tc>
                <a:tc>
                  <a:txBody>
                    <a:bodyPr/>
                    <a:lstStyle/>
                    <a:p>
                      <a:pPr indent="0">
                        <a:lnSpc>
                          <a:spcPct val="150000"/>
                        </a:lnSpc>
                        <a:buNone/>
                      </a:pPr>
                      <a:r>
                        <a:rPr lang="zh-CN" sz="825"/>
                        <a:t>5.5×41 V型(RSS VI型)</a:t>
                      </a:r>
                      <a:endParaRPr lang="zh-CN" altLang="en-US" sz="825"/>
                    </a:p>
                  </a:txBody>
                  <a:tcPr marL="9525" marR="9525" marT="9525" marB="34290" anchor="ctr"/>
                </a:tc>
                <a:tc>
                  <a:txBody>
                    <a:bodyPr/>
                    <a:lstStyle/>
                    <a:p>
                      <a:pPr indent="0">
                        <a:lnSpc>
                          <a:spcPct val="150000"/>
                        </a:lnSpc>
                        <a:buNone/>
                      </a:pPr>
                      <a:r>
                        <a:rPr lang="zh-CN" sz="825"/>
                        <a:t>上海三友</a:t>
                      </a:r>
                      <a:endParaRPr lang="zh-CN" altLang="en-US" sz="825"/>
                    </a:p>
                  </a:txBody>
                  <a:tcPr marL="9525" marR="9525" marT="9525" marB="34290" anchor="ctr"/>
                </a:tc>
                <a:extLst>
                  <a:ext uri="{0D108BD9-81ED-4DB2-BD59-A6C34878D82A}">
                    <a16:rowId xmlns:a16="http://schemas.microsoft.com/office/drawing/2014/main" val="10003"/>
                  </a:ext>
                </a:extLst>
              </a:tr>
              <a:tr h="238125">
                <a:tc>
                  <a:txBody>
                    <a:bodyPr/>
                    <a:lstStyle/>
                    <a:p>
                      <a:pPr indent="0">
                        <a:lnSpc>
                          <a:spcPct val="150000"/>
                        </a:lnSpc>
                        <a:buNone/>
                      </a:pPr>
                      <a:r>
                        <a:rPr lang="en-US" sz="825">
                          <a:solidFill>
                            <a:srgbClr val="FF0000"/>
                          </a:solidFill>
                        </a:rPr>
                        <a:t>C0328030890200206388 0000121</a:t>
                      </a:r>
                      <a:endParaRPr lang="en-US" altLang="en-US" sz="825">
                        <a:solidFill>
                          <a:srgbClr val="FF0000"/>
                        </a:solidFill>
                      </a:endParaRPr>
                    </a:p>
                  </a:txBody>
                  <a:tcPr marL="9525" marR="9525" marT="9525" marB="34290" anchor="ctr"/>
                </a:tc>
                <a:tc>
                  <a:txBody>
                    <a:bodyPr/>
                    <a:lstStyle/>
                    <a:p>
                      <a:pPr indent="0">
                        <a:lnSpc>
                          <a:spcPct val="150000"/>
                        </a:lnSpc>
                        <a:buNone/>
                      </a:pPr>
                      <a:r>
                        <a:rPr lang="zh-CN" sz="825"/>
                        <a:t>脊柱内固定器 钉棒系统多轴螺钉</a:t>
                      </a:r>
                      <a:endParaRPr lang="zh-CN" altLang="en-US" sz="825"/>
                    </a:p>
                  </a:txBody>
                  <a:tcPr marL="9525" marR="9525" marT="9525" marB="34290" anchor="ctr"/>
                </a:tc>
                <a:tc>
                  <a:txBody>
                    <a:bodyPr/>
                    <a:lstStyle/>
                    <a:p>
                      <a:pPr indent="0">
                        <a:lnSpc>
                          <a:spcPct val="150000"/>
                        </a:lnSpc>
                        <a:buNone/>
                      </a:pPr>
                      <a:r>
                        <a:rPr lang="en-US" sz="825">
                          <a:solidFill>
                            <a:srgbClr val="7030A0"/>
                          </a:solidFill>
                        </a:rPr>
                        <a:t>6898Y000368</a:t>
                      </a:r>
                      <a:endParaRPr lang="en-US" altLang="en-US" sz="825">
                        <a:solidFill>
                          <a:srgbClr val="7030A0"/>
                        </a:solidFill>
                      </a:endParaRPr>
                    </a:p>
                  </a:txBody>
                  <a:tcPr marL="9525" marR="9525" marT="9525" marB="34290" anchor="ctr"/>
                </a:tc>
                <a:tc>
                  <a:txBody>
                    <a:bodyPr/>
                    <a:lstStyle/>
                    <a:p>
                      <a:pPr indent="0">
                        <a:lnSpc>
                          <a:spcPct val="150000"/>
                        </a:lnSpc>
                        <a:buNone/>
                      </a:pPr>
                      <a:r>
                        <a:rPr lang="en-US" sz="825"/>
                        <a:t>HC033011455</a:t>
                      </a:r>
                      <a:endParaRPr lang="en-US" altLang="en-US" sz="825"/>
                    </a:p>
                  </a:txBody>
                  <a:tcPr marL="9525" marR="9525" marT="9525" marB="34290" anchor="ctr"/>
                </a:tc>
                <a:tc>
                  <a:txBody>
                    <a:bodyPr/>
                    <a:lstStyle/>
                    <a:p>
                      <a:pPr indent="0">
                        <a:lnSpc>
                          <a:spcPct val="150000"/>
                        </a:lnSpc>
                        <a:buNone/>
                      </a:pPr>
                      <a:r>
                        <a:rPr lang="en-US" sz="825">
                          <a:solidFill>
                            <a:srgbClr val="00B050"/>
                          </a:solidFill>
                        </a:rPr>
                        <a:t>F00000555967</a:t>
                      </a:r>
                      <a:endParaRPr lang="en-US" altLang="en-US" sz="825">
                        <a:solidFill>
                          <a:srgbClr val="00B050"/>
                        </a:solidFill>
                      </a:endParaRPr>
                    </a:p>
                  </a:txBody>
                  <a:tcPr marL="9525" marR="9525" marT="9525" marB="34290" anchor="ctr"/>
                </a:tc>
                <a:tc>
                  <a:txBody>
                    <a:bodyPr/>
                    <a:lstStyle/>
                    <a:p>
                      <a:pPr indent="0">
                        <a:lnSpc>
                          <a:spcPct val="150000"/>
                        </a:lnSpc>
                        <a:buNone/>
                      </a:pPr>
                      <a:r>
                        <a:rPr lang="zh-CN" sz="825"/>
                        <a:t>7.5×52 V型(RSS VI型)</a:t>
                      </a:r>
                      <a:endParaRPr lang="zh-CN" altLang="en-US" sz="825"/>
                    </a:p>
                  </a:txBody>
                  <a:tcPr marL="9525" marR="9525" marT="9525" marB="34290" anchor="ctr"/>
                </a:tc>
                <a:tc>
                  <a:txBody>
                    <a:bodyPr/>
                    <a:lstStyle/>
                    <a:p>
                      <a:pPr indent="0">
                        <a:lnSpc>
                          <a:spcPct val="150000"/>
                        </a:lnSpc>
                        <a:buNone/>
                      </a:pPr>
                      <a:r>
                        <a:rPr lang="zh-CN" sz="825"/>
                        <a:t>上海三友</a:t>
                      </a:r>
                      <a:endParaRPr lang="zh-CN" altLang="en-US" sz="825"/>
                    </a:p>
                  </a:txBody>
                  <a:tcPr marL="9525" marR="9525" marT="9525" marB="34290" anchor="ctr"/>
                </a:tc>
                <a:extLst>
                  <a:ext uri="{0D108BD9-81ED-4DB2-BD59-A6C34878D82A}">
                    <a16:rowId xmlns:a16="http://schemas.microsoft.com/office/drawing/2014/main" val="10004"/>
                  </a:ext>
                </a:extLst>
              </a:tr>
              <a:tr h="238125">
                <a:tc>
                  <a:txBody>
                    <a:bodyPr/>
                    <a:lstStyle/>
                    <a:p>
                      <a:pPr indent="0">
                        <a:lnSpc>
                          <a:spcPct val="150000"/>
                        </a:lnSpc>
                        <a:buNone/>
                      </a:pPr>
                      <a:r>
                        <a:rPr lang="en-US" sz="825">
                          <a:solidFill>
                            <a:srgbClr val="FF0000"/>
                          </a:solidFill>
                        </a:rPr>
                        <a:t>C0328030890200206388 0000123</a:t>
                      </a:r>
                      <a:endParaRPr lang="en-US" altLang="en-US" sz="825">
                        <a:solidFill>
                          <a:srgbClr val="FF0000"/>
                        </a:solidFill>
                      </a:endParaRPr>
                    </a:p>
                  </a:txBody>
                  <a:tcPr marL="9525" marR="9525" marT="9525" marB="34290" anchor="ctr"/>
                </a:tc>
                <a:tc>
                  <a:txBody>
                    <a:bodyPr/>
                    <a:lstStyle/>
                    <a:p>
                      <a:pPr indent="0">
                        <a:lnSpc>
                          <a:spcPct val="150000"/>
                        </a:lnSpc>
                        <a:buNone/>
                      </a:pPr>
                      <a:r>
                        <a:rPr lang="zh-CN" sz="825"/>
                        <a:t>脊柱内固定器 钉棒系统多轴螺钉</a:t>
                      </a:r>
                      <a:endParaRPr lang="zh-CN" altLang="en-US" sz="825"/>
                    </a:p>
                  </a:txBody>
                  <a:tcPr marL="9525" marR="9525" marT="9525" marB="34290" anchor="ctr"/>
                </a:tc>
                <a:tc>
                  <a:txBody>
                    <a:bodyPr/>
                    <a:lstStyle/>
                    <a:p>
                      <a:pPr indent="0">
                        <a:lnSpc>
                          <a:spcPct val="150000"/>
                        </a:lnSpc>
                        <a:buNone/>
                      </a:pPr>
                      <a:r>
                        <a:rPr lang="en-US" sz="825">
                          <a:solidFill>
                            <a:srgbClr val="7030A0"/>
                          </a:solidFill>
                        </a:rPr>
                        <a:t>6898Y000368</a:t>
                      </a:r>
                      <a:endParaRPr lang="en-US" altLang="en-US" sz="825">
                        <a:solidFill>
                          <a:srgbClr val="7030A0"/>
                        </a:solidFill>
                      </a:endParaRPr>
                    </a:p>
                  </a:txBody>
                  <a:tcPr marL="9525" marR="9525" marT="9525" marB="34290" anchor="ctr"/>
                </a:tc>
                <a:tc>
                  <a:txBody>
                    <a:bodyPr/>
                    <a:lstStyle/>
                    <a:p>
                      <a:pPr indent="0">
                        <a:lnSpc>
                          <a:spcPct val="150000"/>
                        </a:lnSpc>
                        <a:buNone/>
                      </a:pPr>
                      <a:r>
                        <a:rPr lang="en-US" sz="825"/>
                        <a:t>HC033011455</a:t>
                      </a:r>
                      <a:endParaRPr lang="en-US" altLang="en-US" sz="825"/>
                    </a:p>
                  </a:txBody>
                  <a:tcPr marL="9525" marR="9525" marT="9525" marB="34290" anchor="ctr"/>
                </a:tc>
                <a:tc>
                  <a:txBody>
                    <a:bodyPr/>
                    <a:lstStyle/>
                    <a:p>
                      <a:pPr indent="0">
                        <a:lnSpc>
                          <a:spcPct val="150000"/>
                        </a:lnSpc>
                        <a:buNone/>
                      </a:pPr>
                      <a:r>
                        <a:rPr lang="en-US" sz="825">
                          <a:solidFill>
                            <a:srgbClr val="00B050"/>
                          </a:solidFill>
                        </a:rPr>
                        <a:t>F00000555867</a:t>
                      </a:r>
                      <a:endParaRPr lang="en-US" altLang="en-US" sz="825">
                        <a:solidFill>
                          <a:srgbClr val="00B050"/>
                        </a:solidFill>
                      </a:endParaRPr>
                    </a:p>
                  </a:txBody>
                  <a:tcPr marL="9525" marR="9525" marT="9525" marB="34290" anchor="ctr"/>
                </a:tc>
                <a:tc>
                  <a:txBody>
                    <a:bodyPr/>
                    <a:lstStyle/>
                    <a:p>
                      <a:pPr indent="0">
                        <a:lnSpc>
                          <a:spcPct val="150000"/>
                        </a:lnSpc>
                        <a:buNone/>
                      </a:pPr>
                      <a:r>
                        <a:rPr lang="zh-CN" sz="825"/>
                        <a:t>7.5×48 V型(RSS VI型)</a:t>
                      </a:r>
                      <a:endParaRPr lang="zh-CN" altLang="en-US" sz="825"/>
                    </a:p>
                  </a:txBody>
                  <a:tcPr marL="9525" marR="9525" marT="9525" marB="34290" anchor="ctr"/>
                </a:tc>
                <a:tc>
                  <a:txBody>
                    <a:bodyPr/>
                    <a:lstStyle/>
                    <a:p>
                      <a:pPr indent="0">
                        <a:lnSpc>
                          <a:spcPct val="150000"/>
                        </a:lnSpc>
                        <a:buNone/>
                      </a:pPr>
                      <a:r>
                        <a:rPr lang="zh-CN" sz="825"/>
                        <a:t>上海三友</a:t>
                      </a:r>
                      <a:endParaRPr lang="zh-CN" altLang="en-US" sz="825"/>
                    </a:p>
                  </a:txBody>
                  <a:tcPr marL="9525" marR="9525" marT="9525" marB="34290" anchor="ctr"/>
                </a:tc>
                <a:extLst>
                  <a:ext uri="{0D108BD9-81ED-4DB2-BD59-A6C34878D82A}">
                    <a16:rowId xmlns:a16="http://schemas.microsoft.com/office/drawing/2014/main" val="10005"/>
                  </a:ext>
                </a:extLst>
              </a:tr>
              <a:tr h="238125">
                <a:tc>
                  <a:txBody>
                    <a:bodyPr/>
                    <a:lstStyle/>
                    <a:p>
                      <a:pPr indent="0">
                        <a:lnSpc>
                          <a:spcPct val="150000"/>
                        </a:lnSpc>
                        <a:buNone/>
                      </a:pPr>
                      <a:r>
                        <a:rPr lang="en-US" sz="825">
                          <a:solidFill>
                            <a:srgbClr val="FF0000"/>
                          </a:solidFill>
                        </a:rPr>
                        <a:t>C1424010340000208352 0000005</a:t>
                      </a:r>
                      <a:endParaRPr lang="en-US" altLang="en-US" sz="825">
                        <a:solidFill>
                          <a:srgbClr val="FF0000"/>
                        </a:solidFill>
                      </a:endParaRPr>
                    </a:p>
                  </a:txBody>
                  <a:tcPr marL="9525" marR="9525" marT="9525" marB="34290" anchor="ctr"/>
                </a:tc>
                <a:tc>
                  <a:txBody>
                    <a:bodyPr/>
                    <a:lstStyle/>
                    <a:p>
                      <a:pPr indent="0">
                        <a:lnSpc>
                          <a:spcPct val="150000"/>
                        </a:lnSpc>
                        <a:buNone/>
                      </a:pPr>
                      <a:r>
                        <a:rPr lang="zh-CN" sz="825"/>
                        <a:t>鼻胃管</a:t>
                      </a:r>
                      <a:endParaRPr lang="zh-CN" altLang="en-US" sz="825"/>
                    </a:p>
                  </a:txBody>
                  <a:tcPr marL="9525" marR="9525" marT="9525" marB="34290" anchor="ctr"/>
                </a:tc>
                <a:tc>
                  <a:txBody>
                    <a:bodyPr/>
                    <a:lstStyle/>
                    <a:p>
                      <a:pPr indent="0">
                        <a:lnSpc>
                          <a:spcPct val="150000"/>
                        </a:lnSpc>
                        <a:buNone/>
                      </a:pPr>
                      <a:r>
                        <a:rPr lang="en-US" sz="825">
                          <a:solidFill>
                            <a:srgbClr val="7030A0"/>
                          </a:solidFill>
                        </a:rPr>
                        <a:t>68660602104</a:t>
                      </a:r>
                      <a:endParaRPr lang="en-US" altLang="en-US" sz="825">
                        <a:solidFill>
                          <a:srgbClr val="7030A0"/>
                        </a:solidFill>
                      </a:endParaRPr>
                    </a:p>
                  </a:txBody>
                  <a:tcPr marL="9525" marR="9525" marT="9525" marB="34290" anchor="ctr"/>
                </a:tc>
                <a:tc>
                  <a:txBody>
                    <a:bodyPr/>
                    <a:lstStyle/>
                    <a:p>
                      <a:pPr indent="0">
                        <a:lnSpc>
                          <a:spcPct val="150000"/>
                        </a:lnSpc>
                        <a:buNone/>
                      </a:pPr>
                      <a:r>
                        <a:rPr lang="en-US" sz="825"/>
                        <a:t>HC025010002</a:t>
                      </a:r>
                      <a:endParaRPr lang="en-US" altLang="en-US" sz="825"/>
                    </a:p>
                  </a:txBody>
                  <a:tcPr marL="9525" marR="9525" marT="9525" marB="34290" anchor="ctr"/>
                </a:tc>
                <a:tc>
                  <a:txBody>
                    <a:bodyPr/>
                    <a:lstStyle/>
                    <a:p>
                      <a:pPr indent="0">
                        <a:lnSpc>
                          <a:spcPct val="150000"/>
                        </a:lnSpc>
                        <a:buNone/>
                      </a:pPr>
                      <a:r>
                        <a:rPr lang="en-US" sz="825">
                          <a:solidFill>
                            <a:srgbClr val="00B050"/>
                          </a:solidFill>
                        </a:rPr>
                        <a:t>F00000555767</a:t>
                      </a:r>
                      <a:endParaRPr lang="en-US" altLang="en-US" sz="825">
                        <a:solidFill>
                          <a:srgbClr val="00B050"/>
                        </a:solidFill>
                      </a:endParaRPr>
                    </a:p>
                  </a:txBody>
                  <a:tcPr marL="9525" marR="9525" marT="9525" marB="34290" anchor="ctr"/>
                </a:tc>
                <a:tc>
                  <a:txBody>
                    <a:bodyPr/>
                    <a:lstStyle/>
                    <a:p>
                      <a:pPr indent="0">
                        <a:lnSpc>
                          <a:spcPct val="150000"/>
                        </a:lnSpc>
                        <a:buNone/>
                      </a:pPr>
                      <a:r>
                        <a:rPr lang="zh-CN" sz="825"/>
                        <a:t>16#（I02705)</a:t>
                      </a:r>
                      <a:endParaRPr lang="zh-CN" altLang="en-US" sz="825"/>
                    </a:p>
                  </a:txBody>
                  <a:tcPr marL="9525" marR="9525" marT="9525" marB="34290" anchor="ctr"/>
                </a:tc>
                <a:tc>
                  <a:txBody>
                    <a:bodyPr/>
                    <a:lstStyle/>
                    <a:p>
                      <a:pPr indent="0">
                        <a:lnSpc>
                          <a:spcPct val="150000"/>
                        </a:lnSpc>
                        <a:buNone/>
                      </a:pPr>
                      <a:r>
                        <a:rPr lang="zh-CN" sz="825"/>
                        <a:t>太平洋医材</a:t>
                      </a:r>
                      <a:endParaRPr lang="zh-CN" altLang="en-US" sz="825"/>
                    </a:p>
                  </a:txBody>
                  <a:tcPr marL="9525" marR="9525" marT="9525" marB="34290" anchor="ctr"/>
                </a:tc>
                <a:extLst>
                  <a:ext uri="{0D108BD9-81ED-4DB2-BD59-A6C34878D82A}">
                    <a16:rowId xmlns:a16="http://schemas.microsoft.com/office/drawing/2014/main" val="10006"/>
                  </a:ext>
                </a:extLst>
              </a:tr>
              <a:tr h="238125">
                <a:tc>
                  <a:txBody>
                    <a:bodyPr/>
                    <a:lstStyle/>
                    <a:p>
                      <a:pPr indent="0">
                        <a:lnSpc>
                          <a:spcPct val="150000"/>
                        </a:lnSpc>
                        <a:buNone/>
                      </a:pPr>
                      <a:r>
                        <a:rPr lang="en-US" sz="825">
                          <a:solidFill>
                            <a:srgbClr val="FF0000"/>
                          </a:solidFill>
                        </a:rPr>
                        <a:t>C1408051860000010446 0000009</a:t>
                      </a:r>
                      <a:endParaRPr lang="en-US" altLang="en-US" sz="825">
                        <a:solidFill>
                          <a:srgbClr val="FF0000"/>
                        </a:solidFill>
                      </a:endParaRPr>
                    </a:p>
                  </a:txBody>
                  <a:tcPr marL="9525" marR="9525" marT="9525" marB="34290" anchor="ctr"/>
                </a:tc>
                <a:tc>
                  <a:txBody>
                    <a:bodyPr/>
                    <a:lstStyle/>
                    <a:p>
                      <a:pPr indent="0">
                        <a:lnSpc>
                          <a:spcPct val="150000"/>
                        </a:lnSpc>
                        <a:buNone/>
                      </a:pPr>
                      <a:r>
                        <a:rPr lang="zh-CN" sz="825"/>
                        <a:t>医用胶</a:t>
                      </a:r>
                      <a:endParaRPr lang="zh-CN" altLang="en-US" sz="825"/>
                    </a:p>
                  </a:txBody>
                  <a:tcPr marL="9525" marR="9525" marT="9525" marB="34290" anchor="ctr"/>
                </a:tc>
                <a:tc>
                  <a:txBody>
                    <a:bodyPr/>
                    <a:lstStyle/>
                    <a:p>
                      <a:pPr indent="0">
                        <a:lnSpc>
                          <a:spcPct val="150000"/>
                        </a:lnSpc>
                        <a:buNone/>
                      </a:pPr>
                      <a:r>
                        <a:rPr lang="en-US" sz="825">
                          <a:solidFill>
                            <a:srgbClr val="7030A0"/>
                          </a:solidFill>
                        </a:rPr>
                        <a:t>68140801008</a:t>
                      </a:r>
                      <a:endParaRPr lang="en-US" altLang="en-US" sz="825">
                        <a:solidFill>
                          <a:srgbClr val="7030A0"/>
                        </a:solidFill>
                      </a:endParaRPr>
                    </a:p>
                  </a:txBody>
                  <a:tcPr marL="9525" marR="9525" marT="9525" marB="34290" anchor="ctr"/>
                </a:tc>
                <a:tc>
                  <a:txBody>
                    <a:bodyPr/>
                    <a:lstStyle/>
                    <a:p>
                      <a:pPr indent="0">
                        <a:lnSpc>
                          <a:spcPct val="150000"/>
                        </a:lnSpc>
                        <a:buNone/>
                      </a:pPr>
                      <a:r>
                        <a:rPr lang="en-US" sz="825"/>
                        <a:t>HC008020135</a:t>
                      </a:r>
                      <a:endParaRPr lang="en-US" altLang="en-US" sz="825"/>
                    </a:p>
                  </a:txBody>
                  <a:tcPr marL="9525" marR="9525" marT="9525" marB="34290" anchor="ctr"/>
                </a:tc>
                <a:tc>
                  <a:txBody>
                    <a:bodyPr/>
                    <a:lstStyle/>
                    <a:p>
                      <a:pPr indent="0">
                        <a:lnSpc>
                          <a:spcPct val="150000"/>
                        </a:lnSpc>
                        <a:buNone/>
                      </a:pPr>
                      <a:r>
                        <a:rPr lang="en-US" sz="825">
                          <a:solidFill>
                            <a:srgbClr val="00B050"/>
                          </a:solidFill>
                        </a:rPr>
                        <a:t>F00000555667</a:t>
                      </a:r>
                      <a:endParaRPr lang="en-US" altLang="en-US" sz="825">
                        <a:solidFill>
                          <a:srgbClr val="00B050"/>
                        </a:solidFill>
                      </a:endParaRPr>
                    </a:p>
                  </a:txBody>
                  <a:tcPr marL="9525" marR="9525" marT="9525" marB="34290" anchor="ctr"/>
                </a:tc>
                <a:tc>
                  <a:txBody>
                    <a:bodyPr/>
                    <a:lstStyle/>
                    <a:p>
                      <a:pPr indent="0">
                        <a:lnSpc>
                          <a:spcPct val="150000"/>
                        </a:lnSpc>
                        <a:buNone/>
                      </a:pPr>
                      <a:r>
                        <a:rPr lang="en-US" sz="825"/>
                        <a:t>1.5ml  </a:t>
                      </a:r>
                      <a:r>
                        <a:rPr lang="zh-CN" sz="825"/>
                        <a:t>腔镜型</a:t>
                      </a:r>
                      <a:endParaRPr lang="zh-CN" altLang="en-US" sz="825"/>
                    </a:p>
                  </a:txBody>
                  <a:tcPr marL="9525" marR="9525" marT="9525" marB="34290" anchor="ctr"/>
                </a:tc>
                <a:tc>
                  <a:txBody>
                    <a:bodyPr/>
                    <a:lstStyle/>
                    <a:p>
                      <a:pPr indent="0">
                        <a:lnSpc>
                          <a:spcPct val="150000"/>
                        </a:lnSpc>
                        <a:buNone/>
                      </a:pPr>
                      <a:r>
                        <a:rPr lang="zh-CN" sz="825"/>
                        <a:t>福爱乐</a:t>
                      </a:r>
                      <a:endParaRPr lang="zh-CN" altLang="en-US" sz="825"/>
                    </a:p>
                  </a:txBody>
                  <a:tcPr marL="9525" marR="9525" marT="9525" marB="34290" anchor="ctr"/>
                </a:tc>
                <a:extLst>
                  <a:ext uri="{0D108BD9-81ED-4DB2-BD59-A6C34878D82A}">
                    <a16:rowId xmlns:a16="http://schemas.microsoft.com/office/drawing/2014/main" val="10007"/>
                  </a:ext>
                </a:extLst>
              </a:tr>
              <a:tr h="238125">
                <a:tc>
                  <a:txBody>
                    <a:bodyPr/>
                    <a:lstStyle/>
                    <a:p>
                      <a:pPr indent="0">
                        <a:lnSpc>
                          <a:spcPct val="150000"/>
                        </a:lnSpc>
                        <a:buNone/>
                      </a:pPr>
                      <a:r>
                        <a:rPr lang="en-US" sz="825">
                          <a:solidFill>
                            <a:srgbClr val="FF0000"/>
                          </a:solidFill>
                        </a:rPr>
                        <a:t>C0202210030000008711 0000124</a:t>
                      </a:r>
                      <a:endParaRPr lang="en-US" altLang="en-US" sz="825">
                        <a:solidFill>
                          <a:srgbClr val="FF0000"/>
                        </a:solidFill>
                      </a:endParaRPr>
                    </a:p>
                  </a:txBody>
                  <a:tcPr marL="9525" marR="9525" marT="9525" marB="34290" anchor="ctr"/>
                </a:tc>
                <a:tc>
                  <a:txBody>
                    <a:bodyPr/>
                    <a:lstStyle/>
                    <a:p>
                      <a:pPr indent="0">
                        <a:lnSpc>
                          <a:spcPct val="150000"/>
                        </a:lnSpc>
                        <a:buNone/>
                      </a:pPr>
                      <a:r>
                        <a:rPr lang="zh-CN" sz="825"/>
                        <a:t>导丝</a:t>
                      </a:r>
                      <a:endParaRPr lang="zh-CN" altLang="en-US" sz="825"/>
                    </a:p>
                  </a:txBody>
                  <a:tcPr marL="9525" marR="9525" marT="9525" marB="34290" anchor="ctr"/>
                </a:tc>
                <a:tc>
                  <a:txBody>
                    <a:bodyPr/>
                    <a:lstStyle/>
                    <a:p>
                      <a:pPr indent="0">
                        <a:lnSpc>
                          <a:spcPct val="150000"/>
                        </a:lnSpc>
                        <a:buNone/>
                      </a:pPr>
                      <a:r>
                        <a:rPr lang="en-US" sz="825">
                          <a:solidFill>
                            <a:srgbClr val="7030A0"/>
                          </a:solidFill>
                        </a:rPr>
                        <a:t>68770201402</a:t>
                      </a:r>
                      <a:endParaRPr lang="en-US" altLang="en-US" sz="825">
                        <a:solidFill>
                          <a:srgbClr val="7030A0"/>
                        </a:solidFill>
                      </a:endParaRPr>
                    </a:p>
                  </a:txBody>
                  <a:tcPr marL="9525" marR="9525" marT="9525" marB="34290" anchor="ctr"/>
                </a:tc>
                <a:tc>
                  <a:txBody>
                    <a:bodyPr/>
                    <a:lstStyle/>
                    <a:p>
                      <a:pPr indent="0">
                        <a:lnSpc>
                          <a:spcPct val="150000"/>
                        </a:lnSpc>
                        <a:buNone/>
                      </a:pPr>
                      <a:r>
                        <a:rPr lang="en-US" sz="825"/>
                        <a:t>3318021085</a:t>
                      </a:r>
                      <a:endParaRPr lang="en-US" altLang="en-US" sz="825"/>
                    </a:p>
                  </a:txBody>
                  <a:tcPr marL="9525" marR="9525" marT="9525" marB="34290" anchor="ctr"/>
                </a:tc>
                <a:tc>
                  <a:txBody>
                    <a:bodyPr/>
                    <a:lstStyle/>
                    <a:p>
                      <a:pPr indent="0">
                        <a:lnSpc>
                          <a:spcPct val="150000"/>
                        </a:lnSpc>
                        <a:buNone/>
                      </a:pPr>
                      <a:r>
                        <a:rPr lang="en-US" sz="825">
                          <a:solidFill>
                            <a:srgbClr val="00B050"/>
                          </a:solidFill>
                        </a:rPr>
                        <a:t>F00000555568</a:t>
                      </a:r>
                      <a:endParaRPr lang="en-US" altLang="en-US" sz="825">
                        <a:solidFill>
                          <a:srgbClr val="00B050"/>
                        </a:solidFill>
                      </a:endParaRPr>
                    </a:p>
                  </a:txBody>
                  <a:tcPr marL="9525" marR="9525" marT="9525" marB="34290" anchor="ctr"/>
                </a:tc>
                <a:tc>
                  <a:txBody>
                    <a:bodyPr/>
                    <a:lstStyle/>
                    <a:p>
                      <a:pPr indent="0">
                        <a:lnSpc>
                          <a:spcPct val="150000"/>
                        </a:lnSpc>
                        <a:buNone/>
                      </a:pPr>
                      <a:r>
                        <a:rPr lang="en-US" sz="825"/>
                        <a:t>AGH143091</a:t>
                      </a:r>
                      <a:endParaRPr lang="en-US" altLang="en-US" sz="825"/>
                    </a:p>
                  </a:txBody>
                  <a:tcPr marL="9525" marR="9525" marT="9525" marB="34290" anchor="ctr"/>
                </a:tc>
                <a:tc>
                  <a:txBody>
                    <a:bodyPr/>
                    <a:lstStyle/>
                    <a:p>
                      <a:pPr indent="0">
                        <a:lnSpc>
                          <a:spcPct val="150000"/>
                        </a:lnSpc>
                        <a:buNone/>
                      </a:pPr>
                      <a:r>
                        <a:rPr lang="zh-CN" sz="825"/>
                        <a:t>日本ASAHI</a:t>
                      </a:r>
                      <a:endParaRPr lang="zh-CN" altLang="en-US" sz="825"/>
                    </a:p>
                  </a:txBody>
                  <a:tcPr marL="9525" marR="9525" marT="9525" marB="34290" anchor="ctr"/>
                </a:tc>
                <a:extLst>
                  <a:ext uri="{0D108BD9-81ED-4DB2-BD59-A6C34878D82A}">
                    <a16:rowId xmlns:a16="http://schemas.microsoft.com/office/drawing/2014/main" val="10008"/>
                  </a:ext>
                </a:extLst>
              </a:tr>
              <a:tr h="238125">
                <a:tc>
                  <a:txBody>
                    <a:bodyPr/>
                    <a:lstStyle/>
                    <a:p>
                      <a:pPr indent="0">
                        <a:lnSpc>
                          <a:spcPct val="150000"/>
                        </a:lnSpc>
                        <a:buNone/>
                      </a:pPr>
                      <a:r>
                        <a:rPr lang="en-US" sz="825">
                          <a:solidFill>
                            <a:srgbClr val="FF0000"/>
                          </a:solidFill>
                        </a:rPr>
                        <a:t>C0206190020000310290 0000059</a:t>
                      </a:r>
                      <a:endParaRPr lang="en-US" altLang="en-US" sz="825">
                        <a:solidFill>
                          <a:srgbClr val="FF0000"/>
                        </a:solidFill>
                      </a:endParaRPr>
                    </a:p>
                  </a:txBody>
                  <a:tcPr marL="9525" marR="9525" marT="9525" marB="34290" anchor="ctr"/>
                </a:tc>
                <a:tc>
                  <a:txBody>
                    <a:bodyPr/>
                    <a:lstStyle/>
                    <a:p>
                      <a:pPr indent="0">
                        <a:lnSpc>
                          <a:spcPct val="150000"/>
                        </a:lnSpc>
                        <a:buNone/>
                      </a:pPr>
                      <a:r>
                        <a:rPr lang="zh-CN" sz="825"/>
                        <a:t>球囊扩张导管</a:t>
                      </a:r>
                      <a:endParaRPr lang="zh-CN" altLang="en-US" sz="825"/>
                    </a:p>
                  </a:txBody>
                  <a:tcPr marL="9525" marR="9525" marT="9525" marB="34290" anchor="ctr"/>
                </a:tc>
                <a:tc>
                  <a:txBody>
                    <a:bodyPr/>
                    <a:lstStyle/>
                    <a:p>
                      <a:pPr indent="0">
                        <a:lnSpc>
                          <a:spcPct val="150000"/>
                        </a:lnSpc>
                        <a:buNone/>
                      </a:pPr>
                      <a:r>
                        <a:rPr lang="en-US" sz="825">
                          <a:solidFill>
                            <a:srgbClr val="7030A0"/>
                          </a:solidFill>
                        </a:rPr>
                        <a:t>68770102583</a:t>
                      </a:r>
                      <a:endParaRPr lang="en-US" altLang="en-US" sz="825">
                        <a:solidFill>
                          <a:srgbClr val="7030A0"/>
                        </a:solidFill>
                      </a:endParaRPr>
                    </a:p>
                  </a:txBody>
                  <a:tcPr marL="9525" marR="9525" marT="9525" marB="34290" anchor="ctr"/>
                </a:tc>
                <a:tc>
                  <a:txBody>
                    <a:bodyPr/>
                    <a:lstStyle/>
                    <a:p>
                      <a:pPr indent="0">
                        <a:lnSpc>
                          <a:spcPct val="150000"/>
                        </a:lnSpc>
                        <a:buNone/>
                      </a:pPr>
                      <a:r>
                        <a:rPr lang="en-US" sz="825"/>
                        <a:t>3318019266</a:t>
                      </a:r>
                      <a:endParaRPr lang="en-US" altLang="en-US" sz="825"/>
                    </a:p>
                  </a:txBody>
                  <a:tcPr marL="9525" marR="9525" marT="9525" marB="34290" anchor="ctr"/>
                </a:tc>
                <a:tc>
                  <a:txBody>
                    <a:bodyPr/>
                    <a:lstStyle/>
                    <a:p>
                      <a:pPr indent="0">
                        <a:lnSpc>
                          <a:spcPct val="150000"/>
                        </a:lnSpc>
                        <a:buNone/>
                      </a:pPr>
                      <a:r>
                        <a:rPr lang="en-US" sz="825">
                          <a:solidFill>
                            <a:srgbClr val="00B050"/>
                          </a:solidFill>
                        </a:rPr>
                        <a:t>F00000555567</a:t>
                      </a:r>
                      <a:endParaRPr lang="en-US" altLang="en-US" sz="825">
                        <a:solidFill>
                          <a:srgbClr val="00B050"/>
                        </a:solidFill>
                      </a:endParaRPr>
                    </a:p>
                  </a:txBody>
                  <a:tcPr marL="9525" marR="9525" marT="9525" marB="34290" anchor="ctr"/>
                </a:tc>
                <a:tc>
                  <a:txBody>
                    <a:bodyPr/>
                    <a:lstStyle/>
                    <a:p>
                      <a:pPr indent="0">
                        <a:lnSpc>
                          <a:spcPct val="150000"/>
                        </a:lnSpc>
                        <a:buNone/>
                      </a:pPr>
                      <a:r>
                        <a:rPr lang="en-US" sz="825"/>
                        <a:t>AT120164</a:t>
                      </a:r>
                      <a:endParaRPr lang="en-US" altLang="en-US" sz="825"/>
                    </a:p>
                  </a:txBody>
                  <a:tcPr marL="9525" marR="9525" marT="9525" marB="34290" anchor="ctr"/>
                </a:tc>
                <a:tc>
                  <a:txBody>
                    <a:bodyPr/>
                    <a:lstStyle/>
                    <a:p>
                      <a:pPr indent="0">
                        <a:lnSpc>
                          <a:spcPct val="150000"/>
                        </a:lnSpc>
                        <a:buNone/>
                      </a:pPr>
                      <a:r>
                        <a:rPr lang="en-US" sz="825"/>
                        <a:t>Bard</a:t>
                      </a:r>
                      <a:endParaRPr lang="en-US" altLang="en-US" sz="825"/>
                    </a:p>
                  </a:txBody>
                  <a:tcPr marL="9525" marR="9525" marT="9525" marB="34290" anchor="ctr"/>
                </a:tc>
                <a:extLst>
                  <a:ext uri="{0D108BD9-81ED-4DB2-BD59-A6C34878D82A}">
                    <a16:rowId xmlns:a16="http://schemas.microsoft.com/office/drawing/2014/main" val="10009"/>
                  </a:ext>
                </a:extLst>
              </a:tr>
              <a:tr h="238125">
                <a:tc>
                  <a:txBody>
                    <a:bodyPr/>
                    <a:lstStyle/>
                    <a:p>
                      <a:pPr indent="0">
                        <a:lnSpc>
                          <a:spcPct val="150000"/>
                        </a:lnSpc>
                        <a:buNone/>
                      </a:pPr>
                      <a:r>
                        <a:rPr lang="en-US" sz="825">
                          <a:solidFill>
                            <a:srgbClr val="FF0000"/>
                          </a:solidFill>
                        </a:rPr>
                        <a:t>C0505010000000005409 0000001</a:t>
                      </a:r>
                      <a:endParaRPr lang="en-US" altLang="en-US" sz="825">
                        <a:solidFill>
                          <a:srgbClr val="FF0000"/>
                        </a:solidFill>
                      </a:endParaRPr>
                    </a:p>
                  </a:txBody>
                  <a:tcPr marL="9525" marR="9525" marT="9525" marB="34290" anchor="ctr"/>
                </a:tc>
                <a:tc>
                  <a:txBody>
                    <a:bodyPr/>
                    <a:lstStyle/>
                    <a:p>
                      <a:pPr indent="0">
                        <a:lnSpc>
                          <a:spcPct val="150000"/>
                        </a:lnSpc>
                        <a:buNone/>
                      </a:pPr>
                      <a:r>
                        <a:rPr lang="zh-CN" sz="825"/>
                        <a:t>除颤电极片</a:t>
                      </a:r>
                      <a:endParaRPr lang="zh-CN" altLang="en-US" sz="825"/>
                    </a:p>
                  </a:txBody>
                  <a:tcPr marL="9525" marR="9525" marT="9525" marB="34290" anchor="ctr"/>
                </a:tc>
                <a:tc>
                  <a:txBody>
                    <a:bodyPr/>
                    <a:lstStyle/>
                    <a:p>
                      <a:pPr indent="0">
                        <a:lnSpc>
                          <a:spcPct val="150000"/>
                        </a:lnSpc>
                        <a:buNone/>
                      </a:pPr>
                      <a:r>
                        <a:rPr lang="en-US" sz="825">
                          <a:solidFill>
                            <a:srgbClr val="7030A0"/>
                          </a:solidFill>
                        </a:rPr>
                        <a:t>68090105010</a:t>
                      </a:r>
                      <a:endParaRPr lang="en-US" altLang="en-US" sz="825">
                        <a:solidFill>
                          <a:srgbClr val="7030A0"/>
                        </a:solidFill>
                      </a:endParaRPr>
                    </a:p>
                  </a:txBody>
                  <a:tcPr marL="9525" marR="9525" marT="9525" marB="34290" anchor="ctr"/>
                </a:tc>
                <a:tc>
                  <a:txBody>
                    <a:bodyPr/>
                    <a:lstStyle/>
                    <a:p>
                      <a:pPr indent="0">
                        <a:lnSpc>
                          <a:spcPct val="150000"/>
                        </a:lnSpc>
                        <a:buNone/>
                      </a:pPr>
                      <a:r>
                        <a:rPr lang="en-US" sz="825"/>
                        <a:t>HC022010022</a:t>
                      </a:r>
                      <a:endParaRPr lang="en-US" altLang="en-US" sz="825"/>
                    </a:p>
                  </a:txBody>
                  <a:tcPr marL="9525" marR="9525" marT="9525" marB="34290" anchor="ctr"/>
                </a:tc>
                <a:tc>
                  <a:txBody>
                    <a:bodyPr/>
                    <a:lstStyle/>
                    <a:p>
                      <a:pPr indent="0">
                        <a:lnSpc>
                          <a:spcPct val="150000"/>
                        </a:lnSpc>
                        <a:buNone/>
                      </a:pPr>
                      <a:r>
                        <a:rPr lang="en-US" sz="825">
                          <a:solidFill>
                            <a:srgbClr val="00B050"/>
                          </a:solidFill>
                        </a:rPr>
                        <a:t>F00000555387</a:t>
                      </a:r>
                      <a:endParaRPr lang="en-US" altLang="en-US" sz="825">
                        <a:solidFill>
                          <a:srgbClr val="00B050"/>
                        </a:solidFill>
                      </a:endParaRPr>
                    </a:p>
                  </a:txBody>
                  <a:tcPr marL="9525" marR="9525" marT="9525" marB="34290" anchor="ctr"/>
                </a:tc>
                <a:tc>
                  <a:txBody>
                    <a:bodyPr/>
                    <a:lstStyle/>
                    <a:p>
                      <a:pPr indent="0">
                        <a:lnSpc>
                          <a:spcPct val="150000"/>
                        </a:lnSpc>
                        <a:buNone/>
                      </a:pPr>
                      <a:r>
                        <a:rPr lang="zh-CN" sz="825"/>
                        <a:t>OBS-DE/W（儿童）</a:t>
                      </a:r>
                      <a:endParaRPr lang="zh-CN" altLang="en-US" sz="825"/>
                    </a:p>
                  </a:txBody>
                  <a:tcPr marL="9525" marR="9525" marT="9525" marB="34290" anchor="ctr"/>
                </a:tc>
                <a:tc>
                  <a:txBody>
                    <a:bodyPr/>
                    <a:lstStyle/>
                    <a:p>
                      <a:pPr indent="0">
                        <a:lnSpc>
                          <a:spcPct val="150000"/>
                        </a:lnSpc>
                        <a:buNone/>
                      </a:pPr>
                      <a:r>
                        <a:rPr lang="zh-CN" sz="825"/>
                        <a:t>广东百生</a:t>
                      </a:r>
                      <a:endParaRPr lang="zh-CN" altLang="en-US" sz="825"/>
                    </a:p>
                  </a:txBody>
                  <a:tcPr marL="9525" marR="9525" marT="9525" marB="34290" anchor="ctr"/>
                </a:tc>
                <a:extLst>
                  <a:ext uri="{0D108BD9-81ED-4DB2-BD59-A6C34878D82A}">
                    <a16:rowId xmlns:a16="http://schemas.microsoft.com/office/drawing/2014/main" val="10010"/>
                  </a:ext>
                </a:extLst>
              </a:tr>
              <a:tr h="238125">
                <a:tc>
                  <a:txBody>
                    <a:bodyPr/>
                    <a:lstStyle/>
                    <a:p>
                      <a:pPr indent="0">
                        <a:lnSpc>
                          <a:spcPct val="150000"/>
                        </a:lnSpc>
                        <a:buNone/>
                      </a:pPr>
                      <a:r>
                        <a:rPr lang="en-US" sz="825">
                          <a:solidFill>
                            <a:srgbClr val="FF0000"/>
                          </a:solidFill>
                        </a:rPr>
                        <a:t>C0505010000000005409 0000002</a:t>
                      </a:r>
                      <a:endParaRPr lang="en-US" altLang="en-US" sz="825">
                        <a:solidFill>
                          <a:srgbClr val="FF0000"/>
                        </a:solidFill>
                      </a:endParaRPr>
                    </a:p>
                  </a:txBody>
                  <a:tcPr marL="9525" marR="9525" marT="9525" marB="34290" anchor="ctr"/>
                </a:tc>
                <a:tc>
                  <a:txBody>
                    <a:bodyPr/>
                    <a:lstStyle/>
                    <a:p>
                      <a:pPr indent="0">
                        <a:lnSpc>
                          <a:spcPct val="150000"/>
                        </a:lnSpc>
                        <a:buNone/>
                      </a:pPr>
                      <a:r>
                        <a:rPr lang="zh-CN" sz="825"/>
                        <a:t>除颤电极片</a:t>
                      </a:r>
                      <a:endParaRPr lang="zh-CN" altLang="en-US" sz="825"/>
                    </a:p>
                  </a:txBody>
                  <a:tcPr marL="9525" marR="9525" marT="9525" marB="34290" anchor="ctr"/>
                </a:tc>
                <a:tc>
                  <a:txBody>
                    <a:bodyPr/>
                    <a:lstStyle/>
                    <a:p>
                      <a:pPr indent="0">
                        <a:lnSpc>
                          <a:spcPct val="150000"/>
                        </a:lnSpc>
                        <a:buNone/>
                      </a:pPr>
                      <a:r>
                        <a:rPr lang="en-US" sz="825">
                          <a:solidFill>
                            <a:srgbClr val="7030A0"/>
                          </a:solidFill>
                        </a:rPr>
                        <a:t>68090105010</a:t>
                      </a:r>
                      <a:endParaRPr lang="en-US" altLang="en-US" sz="825">
                        <a:solidFill>
                          <a:srgbClr val="7030A0"/>
                        </a:solidFill>
                      </a:endParaRPr>
                    </a:p>
                  </a:txBody>
                  <a:tcPr marL="9525" marR="9525" marT="9525" marB="34290" anchor="ctr"/>
                </a:tc>
                <a:tc>
                  <a:txBody>
                    <a:bodyPr/>
                    <a:lstStyle/>
                    <a:p>
                      <a:pPr indent="0">
                        <a:lnSpc>
                          <a:spcPct val="150000"/>
                        </a:lnSpc>
                        <a:buNone/>
                      </a:pPr>
                      <a:r>
                        <a:rPr lang="en-US" sz="825"/>
                        <a:t>HC022010022</a:t>
                      </a:r>
                      <a:endParaRPr lang="en-US" altLang="en-US" sz="825"/>
                    </a:p>
                  </a:txBody>
                  <a:tcPr marL="9525" marR="9525" marT="9525" marB="34290" anchor="ctr"/>
                </a:tc>
                <a:tc>
                  <a:txBody>
                    <a:bodyPr/>
                    <a:lstStyle/>
                    <a:p>
                      <a:pPr indent="0">
                        <a:lnSpc>
                          <a:spcPct val="150000"/>
                        </a:lnSpc>
                        <a:buNone/>
                      </a:pPr>
                      <a:r>
                        <a:rPr lang="en-US" sz="825">
                          <a:solidFill>
                            <a:srgbClr val="00B050"/>
                          </a:solidFill>
                        </a:rPr>
                        <a:t>F00000555467</a:t>
                      </a:r>
                      <a:endParaRPr lang="en-US" altLang="en-US" sz="825">
                        <a:solidFill>
                          <a:srgbClr val="00B050"/>
                        </a:solidFill>
                      </a:endParaRPr>
                    </a:p>
                  </a:txBody>
                  <a:tcPr marL="9525" marR="9525" marT="9525" marB="34290" anchor="ctr"/>
                </a:tc>
                <a:tc>
                  <a:txBody>
                    <a:bodyPr/>
                    <a:lstStyle/>
                    <a:p>
                      <a:pPr indent="0">
                        <a:lnSpc>
                          <a:spcPct val="150000"/>
                        </a:lnSpc>
                        <a:buNone/>
                      </a:pPr>
                      <a:r>
                        <a:rPr lang="zh-CN" sz="825"/>
                        <a:t>OBS-DE/P（成人）</a:t>
                      </a:r>
                      <a:endParaRPr lang="zh-CN" altLang="en-US" sz="825"/>
                    </a:p>
                  </a:txBody>
                  <a:tcPr marL="9525" marR="9525" marT="9525" marB="34290" anchor="ctr"/>
                </a:tc>
                <a:tc>
                  <a:txBody>
                    <a:bodyPr/>
                    <a:lstStyle/>
                    <a:p>
                      <a:pPr indent="0">
                        <a:lnSpc>
                          <a:spcPct val="150000"/>
                        </a:lnSpc>
                        <a:buNone/>
                      </a:pPr>
                      <a:r>
                        <a:rPr lang="zh-CN" sz="825"/>
                        <a:t>广东百生</a:t>
                      </a:r>
                      <a:endParaRPr lang="zh-CN" altLang="en-US" sz="825"/>
                    </a:p>
                  </a:txBody>
                  <a:tcPr marL="9525" marR="9525" marT="9525" marB="34290" anchor="ctr"/>
                </a:tc>
                <a:extLst>
                  <a:ext uri="{0D108BD9-81ED-4DB2-BD59-A6C34878D82A}">
                    <a16:rowId xmlns:a16="http://schemas.microsoft.com/office/drawing/2014/main" val="10011"/>
                  </a:ext>
                </a:extLst>
              </a:tr>
              <a:tr h="238125">
                <a:tc>
                  <a:txBody>
                    <a:bodyPr/>
                    <a:lstStyle/>
                    <a:p>
                      <a:pPr indent="0">
                        <a:lnSpc>
                          <a:spcPct val="150000"/>
                        </a:lnSpc>
                        <a:buNone/>
                      </a:pPr>
                      <a:r>
                        <a:rPr lang="en-US" sz="825">
                          <a:solidFill>
                            <a:srgbClr val="FF0000"/>
                          </a:solidFill>
                        </a:rPr>
                        <a:t>C0311100800300204172 0000010</a:t>
                      </a:r>
                      <a:endParaRPr lang="en-US" altLang="en-US" sz="825">
                        <a:solidFill>
                          <a:srgbClr val="FF0000"/>
                        </a:solidFill>
                      </a:endParaRPr>
                    </a:p>
                  </a:txBody>
                  <a:tcPr marL="9525" marR="9525" marT="9525" marB="34290" anchor="ctr"/>
                </a:tc>
                <a:tc>
                  <a:txBody>
                    <a:bodyPr/>
                    <a:lstStyle/>
                    <a:p>
                      <a:pPr indent="0">
                        <a:lnSpc>
                          <a:spcPct val="150000"/>
                        </a:lnSpc>
                        <a:buNone/>
                      </a:pPr>
                      <a:r>
                        <a:rPr lang="zh-CN" sz="825"/>
                        <a:t>弹力聚合器</a:t>
                      </a:r>
                      <a:endParaRPr lang="zh-CN" altLang="en-US" sz="825"/>
                    </a:p>
                  </a:txBody>
                  <a:tcPr marL="9525" marR="9525" marT="9525" marB="34290" anchor="ctr"/>
                </a:tc>
                <a:tc>
                  <a:txBody>
                    <a:bodyPr/>
                    <a:lstStyle/>
                    <a:p>
                      <a:pPr indent="0">
                        <a:lnSpc>
                          <a:spcPct val="150000"/>
                        </a:lnSpc>
                        <a:buNone/>
                      </a:pPr>
                      <a:r>
                        <a:rPr lang="en-US" sz="825">
                          <a:solidFill>
                            <a:srgbClr val="7030A0"/>
                          </a:solidFill>
                        </a:rPr>
                        <a:t>68130103014</a:t>
                      </a:r>
                      <a:endParaRPr lang="en-US" altLang="en-US" sz="825">
                        <a:solidFill>
                          <a:srgbClr val="7030A0"/>
                        </a:solidFill>
                      </a:endParaRPr>
                    </a:p>
                  </a:txBody>
                  <a:tcPr marL="9525" marR="9525" marT="9525" marB="34290" anchor="ctr"/>
                </a:tc>
                <a:tc>
                  <a:txBody>
                    <a:bodyPr/>
                    <a:lstStyle/>
                    <a:p>
                      <a:pPr indent="0">
                        <a:lnSpc>
                          <a:spcPct val="150000"/>
                        </a:lnSpc>
                        <a:buNone/>
                      </a:pPr>
                      <a:r>
                        <a:rPr lang="en-US" sz="825"/>
                        <a:t>HC033012337</a:t>
                      </a:r>
                      <a:endParaRPr lang="en-US" altLang="en-US" sz="825"/>
                    </a:p>
                  </a:txBody>
                  <a:tcPr marL="9525" marR="9525" marT="9525" marB="34290" anchor="ctr"/>
                </a:tc>
                <a:tc>
                  <a:txBody>
                    <a:bodyPr/>
                    <a:lstStyle/>
                    <a:p>
                      <a:pPr indent="0">
                        <a:lnSpc>
                          <a:spcPct val="150000"/>
                        </a:lnSpc>
                        <a:buNone/>
                      </a:pPr>
                      <a:r>
                        <a:rPr lang="en-US" sz="825">
                          <a:solidFill>
                            <a:srgbClr val="00B050"/>
                          </a:solidFill>
                        </a:rPr>
                        <a:t>F00000555386</a:t>
                      </a:r>
                      <a:endParaRPr lang="en-US" altLang="en-US" sz="825">
                        <a:solidFill>
                          <a:srgbClr val="00B050"/>
                        </a:solidFill>
                      </a:endParaRPr>
                    </a:p>
                  </a:txBody>
                  <a:tcPr marL="9525" marR="9525" marT="9525" marB="34290" anchor="ctr"/>
                </a:tc>
                <a:tc>
                  <a:txBody>
                    <a:bodyPr/>
                    <a:lstStyle/>
                    <a:p>
                      <a:pPr indent="0">
                        <a:lnSpc>
                          <a:spcPct val="150000"/>
                        </a:lnSpc>
                        <a:buNone/>
                      </a:pPr>
                      <a:r>
                        <a:rPr lang="en-US" sz="825"/>
                        <a:t>PIII50</a:t>
                      </a:r>
                      <a:endParaRPr lang="en-US" altLang="en-US" sz="825"/>
                    </a:p>
                  </a:txBody>
                  <a:tcPr marL="9525" marR="9525" marT="9525" marB="34290" anchor="ctr"/>
                </a:tc>
                <a:tc>
                  <a:txBody>
                    <a:bodyPr/>
                    <a:lstStyle/>
                    <a:p>
                      <a:pPr indent="0">
                        <a:lnSpc>
                          <a:spcPct val="150000"/>
                        </a:lnSpc>
                        <a:buNone/>
                      </a:pPr>
                      <a:r>
                        <a:rPr lang="zh-CN" sz="825"/>
                        <a:t>西脉</a:t>
                      </a:r>
                      <a:endParaRPr lang="zh-CN" altLang="en-US" sz="825"/>
                    </a:p>
                  </a:txBody>
                  <a:tcPr marL="9525" marR="9525" marT="9525" marB="34290" anchor="ctr"/>
                </a:tc>
                <a:extLst>
                  <a:ext uri="{0D108BD9-81ED-4DB2-BD59-A6C34878D82A}">
                    <a16:rowId xmlns:a16="http://schemas.microsoft.com/office/drawing/2014/main" val="10012"/>
                  </a:ext>
                </a:extLst>
              </a:tr>
              <a:tr h="238125">
                <a:tc>
                  <a:txBody>
                    <a:bodyPr/>
                    <a:lstStyle/>
                    <a:p>
                      <a:pPr indent="0">
                        <a:lnSpc>
                          <a:spcPct val="150000"/>
                        </a:lnSpc>
                        <a:buNone/>
                      </a:pPr>
                      <a:r>
                        <a:rPr lang="en-US" sz="825">
                          <a:solidFill>
                            <a:srgbClr val="FF0000"/>
                          </a:solidFill>
                        </a:rPr>
                        <a:t>C0311100800300204172 0000049</a:t>
                      </a:r>
                      <a:endParaRPr lang="en-US" altLang="en-US" sz="825">
                        <a:solidFill>
                          <a:srgbClr val="FF0000"/>
                        </a:solidFill>
                      </a:endParaRPr>
                    </a:p>
                  </a:txBody>
                  <a:tcPr marL="9525" marR="9525" marT="9525" marB="34290" anchor="ctr"/>
                </a:tc>
                <a:tc>
                  <a:txBody>
                    <a:bodyPr/>
                    <a:lstStyle/>
                    <a:p>
                      <a:pPr indent="0">
                        <a:lnSpc>
                          <a:spcPct val="150000"/>
                        </a:lnSpc>
                        <a:buNone/>
                      </a:pPr>
                      <a:r>
                        <a:rPr lang="zh-CN" sz="825"/>
                        <a:t>弹力聚合器</a:t>
                      </a:r>
                      <a:endParaRPr lang="zh-CN" altLang="en-US" sz="825"/>
                    </a:p>
                  </a:txBody>
                  <a:tcPr marL="9525" marR="9525" marT="9525" marB="34290" anchor="ctr"/>
                </a:tc>
                <a:tc>
                  <a:txBody>
                    <a:bodyPr/>
                    <a:lstStyle/>
                    <a:p>
                      <a:pPr indent="0">
                        <a:lnSpc>
                          <a:spcPct val="150000"/>
                        </a:lnSpc>
                        <a:buNone/>
                      </a:pPr>
                      <a:r>
                        <a:rPr lang="en-US" sz="825">
                          <a:solidFill>
                            <a:srgbClr val="7030A0"/>
                          </a:solidFill>
                        </a:rPr>
                        <a:t>68130103014</a:t>
                      </a:r>
                      <a:endParaRPr lang="en-US" altLang="en-US" sz="825">
                        <a:solidFill>
                          <a:srgbClr val="7030A0"/>
                        </a:solidFill>
                      </a:endParaRPr>
                    </a:p>
                  </a:txBody>
                  <a:tcPr marL="9525" marR="9525" marT="9525" marB="34290" anchor="ctr"/>
                </a:tc>
                <a:tc>
                  <a:txBody>
                    <a:bodyPr/>
                    <a:lstStyle/>
                    <a:p>
                      <a:pPr indent="0">
                        <a:lnSpc>
                          <a:spcPct val="150000"/>
                        </a:lnSpc>
                        <a:buNone/>
                      </a:pPr>
                      <a:r>
                        <a:rPr lang="en-US" sz="825"/>
                        <a:t>HC033012337</a:t>
                      </a:r>
                      <a:endParaRPr lang="en-US" altLang="en-US" sz="825"/>
                    </a:p>
                  </a:txBody>
                  <a:tcPr marL="9525" marR="9525" marT="9525" marB="34290" anchor="ctr"/>
                </a:tc>
                <a:tc>
                  <a:txBody>
                    <a:bodyPr/>
                    <a:lstStyle/>
                    <a:p>
                      <a:pPr indent="0">
                        <a:lnSpc>
                          <a:spcPct val="150000"/>
                        </a:lnSpc>
                        <a:buNone/>
                      </a:pPr>
                      <a:r>
                        <a:rPr lang="en-US" sz="825">
                          <a:solidFill>
                            <a:srgbClr val="00B050"/>
                          </a:solidFill>
                        </a:rPr>
                        <a:t>F00000555385</a:t>
                      </a:r>
                      <a:endParaRPr lang="en-US" altLang="en-US" sz="825">
                        <a:solidFill>
                          <a:srgbClr val="00B050"/>
                        </a:solidFill>
                      </a:endParaRPr>
                    </a:p>
                  </a:txBody>
                  <a:tcPr marL="9525" marR="9525" marT="9525" marB="34290" anchor="ctr"/>
                </a:tc>
                <a:tc>
                  <a:txBody>
                    <a:bodyPr/>
                    <a:lstStyle/>
                    <a:p>
                      <a:pPr indent="0">
                        <a:lnSpc>
                          <a:spcPct val="150000"/>
                        </a:lnSpc>
                        <a:buNone/>
                      </a:pPr>
                      <a:r>
                        <a:rPr lang="en-US" sz="825"/>
                        <a:t>PIII45</a:t>
                      </a:r>
                      <a:endParaRPr lang="en-US" altLang="en-US" sz="825"/>
                    </a:p>
                  </a:txBody>
                  <a:tcPr marL="9525" marR="9525" marT="9525" marB="34290" anchor="ctr"/>
                </a:tc>
                <a:tc>
                  <a:txBody>
                    <a:bodyPr/>
                    <a:lstStyle/>
                    <a:p>
                      <a:pPr indent="0">
                        <a:lnSpc>
                          <a:spcPct val="150000"/>
                        </a:lnSpc>
                        <a:buNone/>
                      </a:pPr>
                      <a:r>
                        <a:rPr lang="zh-CN" sz="825"/>
                        <a:t>西脉</a:t>
                      </a:r>
                      <a:endParaRPr lang="zh-CN" altLang="en-US" sz="825"/>
                    </a:p>
                  </a:txBody>
                  <a:tcPr marL="9525" marR="9525" marT="9525" marB="34290" anchor="ctr"/>
                </a:tc>
                <a:extLst>
                  <a:ext uri="{0D108BD9-81ED-4DB2-BD59-A6C34878D82A}">
                    <a16:rowId xmlns:a16="http://schemas.microsoft.com/office/drawing/2014/main" val="10013"/>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t>2.4 Medicare Diagnostic Classification of </a:t>
            </a:r>
            <a:br/>
            <a:r>
              <a:rPr lang="en-US"/>
              <a:t>                            </a:t>
            </a:r>
            <a:r>
              <a:t>Diseases and Codes (ICD-10)</a:t>
            </a:r>
          </a:p>
        </p:txBody>
      </p:sp>
      <p:sp>
        <p:nvSpPr>
          <p:cNvPr id="3" name="内容占位符 2"/>
          <p:cNvSpPr>
            <a:spLocks noGrp="1"/>
          </p:cNvSpPr>
          <p:nvPr>
            <p:ph idx="1"/>
          </p:nvPr>
        </p:nvSpPr>
        <p:spPr>
          <a:xfrm>
            <a:off x="5158740" y="2859405"/>
            <a:ext cx="3356610" cy="1979771"/>
          </a:xfrm>
        </p:spPr>
        <p:txBody>
          <a:bodyPr>
            <a:normAutofit fontScale="70000"/>
          </a:bodyPr>
          <a:lstStyle/>
          <a:p>
            <a:pPr marL="342900" indent="-342900">
              <a:lnSpc>
                <a:spcPct val="150000"/>
              </a:lnSpc>
              <a:buFont typeface="+mj-ea"/>
              <a:buAutoNum type="circleNumDbPlain"/>
            </a:pPr>
            <a:r>
              <a:rPr lang="zh-CN" altLang="en-US">
                <a:sym typeface="+mn-ea"/>
              </a:rPr>
              <a:t>前3位为“类目”，由1位大写英文字母加2位阿拉伯数字表示疾病大类；</a:t>
            </a:r>
          </a:p>
          <a:p>
            <a:pPr marL="342900" indent="-342900">
              <a:lnSpc>
                <a:spcPct val="150000"/>
              </a:lnSpc>
              <a:buFont typeface="+mj-ea"/>
              <a:buAutoNum type="circleNumDbPlain"/>
            </a:pPr>
            <a:r>
              <a:rPr lang="zh-CN" altLang="en-US">
                <a:sym typeface="+mn-ea"/>
              </a:rPr>
              <a:t>第4位为“亚目”，用1位阿拉伯数字表示疾病大类的细分；</a:t>
            </a:r>
          </a:p>
          <a:p>
            <a:pPr marL="342900" indent="-342900">
              <a:lnSpc>
                <a:spcPct val="150000"/>
              </a:lnSpc>
              <a:buFont typeface="+mj-ea"/>
              <a:buAutoNum type="circleNumDbPlain"/>
            </a:pPr>
            <a:r>
              <a:rPr lang="zh-CN" altLang="en-US">
                <a:sym typeface="+mn-ea"/>
              </a:rPr>
              <a:t>第5、6位为“延拓的区分码（条目）”，用2位阿拉伯数字表示临床疾病诊断名称。</a:t>
            </a:r>
            <a:endParaRPr lang="zh-CN" altLang="en-US"/>
          </a:p>
        </p:txBody>
      </p:sp>
      <p:pic>
        <p:nvPicPr>
          <p:cNvPr id="4" name="图片 3"/>
          <p:cNvPicPr>
            <a:picLocks noChangeAspect="1"/>
          </p:cNvPicPr>
          <p:nvPr>
            <p:custDataLst>
              <p:tags r:id="rId1"/>
            </p:custDataLst>
          </p:nvPr>
        </p:nvPicPr>
        <p:blipFill>
          <a:blip r:embed="rId5"/>
          <a:stretch>
            <a:fillRect/>
          </a:stretch>
        </p:blipFill>
        <p:spPr>
          <a:xfrm>
            <a:off x="605314" y="1797844"/>
            <a:ext cx="4489609" cy="2632710"/>
          </a:xfrm>
          <a:prstGeom prst="rect">
            <a:avLst/>
          </a:prstGeom>
          <a:ln>
            <a:solidFill>
              <a:schemeClr val="bg1">
                <a:lumMod val="75000"/>
              </a:schemeClr>
            </a:solidFill>
          </a:ln>
        </p:spPr>
      </p:pic>
      <p:pic>
        <p:nvPicPr>
          <p:cNvPr id="5" name="图片 4"/>
          <p:cNvPicPr>
            <a:picLocks noChangeAspect="1"/>
          </p:cNvPicPr>
          <p:nvPr>
            <p:custDataLst>
              <p:tags r:id="rId2"/>
            </p:custDataLst>
          </p:nvPr>
        </p:nvPicPr>
        <p:blipFill>
          <a:blip r:embed="rId6"/>
          <a:stretch>
            <a:fillRect/>
          </a:stretch>
        </p:blipFill>
        <p:spPr>
          <a:xfrm>
            <a:off x="5584031" y="1635443"/>
            <a:ext cx="2615565" cy="1127284"/>
          </a:xfrm>
          <a:prstGeom prst="rect">
            <a:avLst/>
          </a:prstGeom>
        </p:spPr>
      </p:pic>
      <p:sp>
        <p:nvSpPr>
          <p:cNvPr id="6" name="文本框 5"/>
          <p:cNvSpPr txBox="1"/>
          <p:nvPr/>
        </p:nvSpPr>
        <p:spPr>
          <a:xfrm>
            <a:off x="1012031" y="937736"/>
            <a:ext cx="7187565" cy="402590"/>
          </a:xfrm>
          <a:prstGeom prst="rect">
            <a:avLst/>
          </a:prstGeom>
          <a:noFill/>
        </p:spPr>
        <p:txBody>
          <a:bodyPr wrap="square" rtlCol="0" anchor="t">
            <a:spAutoFit/>
          </a:bodyPr>
          <a:lstStyle/>
          <a:p>
            <a:pPr>
              <a:lnSpc>
                <a:spcPct val="150000"/>
              </a:lnSpc>
            </a:pPr>
            <a:r>
              <a:rPr lang="zh-CN" altLang="en-US" sz="1350">
                <a:sym typeface="+mn-ea"/>
              </a:rPr>
              <a:t>ICD诊断编码：以</a:t>
            </a:r>
            <a:r>
              <a:rPr lang="en-US" altLang="zh-CN" sz="1350">
                <a:sym typeface="+mn-ea"/>
              </a:rPr>
              <a:t>“</a:t>
            </a:r>
            <a:r>
              <a:rPr lang="zh-CN" altLang="en-US" sz="1350">
                <a:sym typeface="+mn-ea"/>
              </a:rPr>
              <a:t>病因</a:t>
            </a:r>
            <a:r>
              <a:rPr lang="en-US" altLang="zh-CN" sz="1350">
                <a:sym typeface="+mn-ea"/>
              </a:rPr>
              <a:t>”</a:t>
            </a:r>
            <a:r>
              <a:rPr lang="zh-CN" altLang="en-US" sz="1350">
                <a:sym typeface="+mn-ea"/>
              </a:rPr>
              <a:t>为主、结合</a:t>
            </a:r>
            <a:r>
              <a:rPr lang="en-US" altLang="zh-CN" sz="1350">
                <a:sym typeface="+mn-ea"/>
              </a:rPr>
              <a:t>“</a:t>
            </a:r>
            <a:r>
              <a:rPr lang="zh-CN" altLang="en-US" sz="1350">
                <a:sym typeface="+mn-ea"/>
              </a:rPr>
              <a:t>解剖部位、临床表现、病理</a:t>
            </a:r>
            <a:r>
              <a:rPr lang="en-US" altLang="zh-CN" sz="1350">
                <a:sym typeface="+mn-ea"/>
              </a:rPr>
              <a:t>”</a:t>
            </a:r>
            <a:r>
              <a:rPr lang="zh-CN" altLang="en-US" sz="1350">
                <a:sym typeface="+mn-ea"/>
              </a:rPr>
              <a:t>对疾病进行分类。</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t>2.5 Medicare Classification and Codes </a:t>
            </a:r>
            <a:br/>
            <a:r>
              <a:t> </a:t>
            </a:r>
            <a:r>
              <a:rPr lang="en-US"/>
              <a:t>                   </a:t>
            </a:r>
            <a:r>
              <a:t>for Surgical Operations (ICD-9-CM-3)</a:t>
            </a:r>
          </a:p>
        </p:txBody>
      </p:sp>
      <p:sp>
        <p:nvSpPr>
          <p:cNvPr id="3" name="内容占位符 2"/>
          <p:cNvSpPr>
            <a:spLocks noGrp="1"/>
          </p:cNvSpPr>
          <p:nvPr>
            <p:ph idx="1"/>
          </p:nvPr>
        </p:nvSpPr>
        <p:spPr>
          <a:xfrm>
            <a:off x="5137309" y="2681764"/>
            <a:ext cx="3586163" cy="1710690"/>
          </a:xfrm>
        </p:spPr>
        <p:txBody>
          <a:bodyPr/>
          <a:lstStyle/>
          <a:p>
            <a:endParaRPr lang="zh-CN" altLang="en-US" sz="1350"/>
          </a:p>
          <a:p>
            <a:pPr marL="457200" indent="-457200">
              <a:buFont typeface="+mj-ea"/>
              <a:buAutoNum type="circleNumDbPlain"/>
            </a:pPr>
            <a:r>
              <a:rPr lang="zh-CN" altLang="en-US" sz="1350"/>
              <a:t>前2位为“类目”，代表手术章节；</a:t>
            </a:r>
          </a:p>
          <a:p>
            <a:pPr marL="457200" indent="-457200">
              <a:buFont typeface="+mj-ea"/>
              <a:buAutoNum type="circleNumDbPlain"/>
            </a:pPr>
            <a:r>
              <a:rPr lang="zh-CN" altLang="en-US" sz="1350"/>
              <a:t>第3位为“亚目”，代表手术大类；</a:t>
            </a:r>
          </a:p>
          <a:p>
            <a:pPr marL="457200" indent="-457200">
              <a:buFont typeface="+mj-ea"/>
              <a:buAutoNum type="circleNumDbPlain"/>
            </a:pPr>
            <a:r>
              <a:rPr lang="zh-CN" altLang="en-US" sz="1350"/>
              <a:t>第4位为“细目”，代表手术大类的细分；</a:t>
            </a:r>
          </a:p>
          <a:p>
            <a:pPr marL="457200" indent="-457200">
              <a:buFont typeface="+mj-ea"/>
              <a:buAutoNum type="circleNumDbPlain"/>
            </a:pPr>
            <a:r>
              <a:rPr lang="zh-CN" altLang="en-US" sz="1350"/>
              <a:t>第5、6位为“延拓的区分码（条目）”，代表具体手术操作名称。</a:t>
            </a:r>
          </a:p>
        </p:txBody>
      </p:sp>
      <p:pic>
        <p:nvPicPr>
          <p:cNvPr id="4" name="图片 3"/>
          <p:cNvPicPr>
            <a:picLocks noChangeAspect="1"/>
          </p:cNvPicPr>
          <p:nvPr>
            <p:custDataLst>
              <p:tags r:id="rId1"/>
            </p:custDataLst>
          </p:nvPr>
        </p:nvPicPr>
        <p:blipFill>
          <a:blip r:embed="rId5"/>
          <a:stretch>
            <a:fillRect/>
          </a:stretch>
        </p:blipFill>
        <p:spPr>
          <a:xfrm>
            <a:off x="659606" y="1552099"/>
            <a:ext cx="4380071" cy="2561749"/>
          </a:xfrm>
          <a:prstGeom prst="rect">
            <a:avLst/>
          </a:prstGeom>
          <a:ln>
            <a:solidFill>
              <a:schemeClr val="bg1">
                <a:lumMod val="85000"/>
              </a:schemeClr>
            </a:solidFill>
          </a:ln>
        </p:spPr>
      </p:pic>
      <p:pic>
        <p:nvPicPr>
          <p:cNvPr id="5" name="图片 4"/>
          <p:cNvPicPr>
            <a:picLocks noChangeAspect="1"/>
          </p:cNvPicPr>
          <p:nvPr>
            <p:custDataLst>
              <p:tags r:id="rId2"/>
            </p:custDataLst>
          </p:nvPr>
        </p:nvPicPr>
        <p:blipFill>
          <a:blip r:embed="rId6"/>
          <a:stretch>
            <a:fillRect/>
          </a:stretch>
        </p:blipFill>
        <p:spPr>
          <a:xfrm>
            <a:off x="5438299" y="1286828"/>
            <a:ext cx="2727008" cy="1308259"/>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b="1"/>
              <a:t>2.6 </a:t>
            </a:r>
            <a:r>
              <a:rPr lang="en-US" b="1"/>
              <a:t>M</a:t>
            </a:r>
            <a:r>
              <a:rPr b="1"/>
              <a:t>edical </a:t>
            </a:r>
            <a:r>
              <a:rPr lang="en-US" b="1"/>
              <a:t>staff</a:t>
            </a:r>
            <a:r>
              <a:rPr b="1"/>
              <a:t> code (D/N/HY/HJ + 12 digit code)</a:t>
            </a:r>
          </a:p>
        </p:txBody>
      </p:sp>
      <p:sp>
        <p:nvSpPr>
          <p:cNvPr id="7" name="Slide Number Placeholder 6"/>
          <p:cNvSpPr>
            <a:spLocks noGrp="1"/>
          </p:cNvSpPr>
          <p:nvPr>
            <p:ph type="sldNum" sz="quarter" idx="12"/>
            <p:custDataLst>
              <p:tags r:id="rId1"/>
            </p:custDataLst>
          </p:nvPr>
        </p:nvSpPr>
        <p:spPr>
          <a:xfrm>
            <a:off x="6457950" y="4388644"/>
            <a:ext cx="2057400" cy="273844"/>
          </a:xfrm>
        </p:spPr>
        <p:txBody>
          <a:bodyPr/>
          <a:lstStyle/>
          <a:p>
            <a:fld id="{EB4FF9C4-EEBF-D24D-8A4E-C0B9CCE3F975}" type="slidenum">
              <a:rPr lang="en-US" sz="1000" smtClean="0"/>
              <a:t>17</a:t>
            </a:fld>
            <a:endParaRPr lang="en-US" sz="1000"/>
          </a:p>
        </p:txBody>
      </p:sp>
      <p:pic>
        <p:nvPicPr>
          <p:cNvPr id="6" name="图片 5"/>
          <p:cNvPicPr>
            <a:picLocks noChangeAspect="1"/>
          </p:cNvPicPr>
          <p:nvPr>
            <p:custDataLst>
              <p:tags r:id="rId2"/>
            </p:custDataLst>
          </p:nvPr>
        </p:nvPicPr>
        <p:blipFill>
          <a:blip r:embed="rId7"/>
          <a:stretch>
            <a:fillRect/>
          </a:stretch>
        </p:blipFill>
        <p:spPr>
          <a:xfrm>
            <a:off x="675799" y="1374934"/>
            <a:ext cx="2518886" cy="852964"/>
          </a:xfrm>
          <a:prstGeom prst="rect">
            <a:avLst/>
          </a:prstGeom>
        </p:spPr>
      </p:pic>
      <p:pic>
        <p:nvPicPr>
          <p:cNvPr id="4" name="图片 3"/>
          <p:cNvPicPr>
            <a:picLocks noChangeAspect="1"/>
          </p:cNvPicPr>
          <p:nvPr>
            <p:custDataLst>
              <p:tags r:id="rId3"/>
            </p:custDataLst>
          </p:nvPr>
        </p:nvPicPr>
        <p:blipFill>
          <a:blip r:embed="rId8"/>
          <a:stretch>
            <a:fillRect/>
          </a:stretch>
        </p:blipFill>
        <p:spPr>
          <a:xfrm>
            <a:off x="5123021" y="1132523"/>
            <a:ext cx="3450431" cy="1039178"/>
          </a:xfrm>
          <a:prstGeom prst="rect">
            <a:avLst/>
          </a:prstGeom>
        </p:spPr>
      </p:pic>
      <p:pic>
        <p:nvPicPr>
          <p:cNvPr id="5" name="图片 4"/>
          <p:cNvPicPr>
            <a:picLocks noChangeAspect="1"/>
          </p:cNvPicPr>
          <p:nvPr/>
        </p:nvPicPr>
        <p:blipFill>
          <a:blip r:embed="rId9"/>
          <a:stretch>
            <a:fillRect/>
          </a:stretch>
        </p:blipFill>
        <p:spPr>
          <a:xfrm>
            <a:off x="5123021" y="2472214"/>
            <a:ext cx="3493294" cy="975360"/>
          </a:xfrm>
          <a:prstGeom prst="rect">
            <a:avLst/>
          </a:prstGeom>
        </p:spPr>
      </p:pic>
      <p:pic>
        <p:nvPicPr>
          <p:cNvPr id="10" name="图片 9"/>
          <p:cNvPicPr>
            <a:picLocks noChangeAspect="1"/>
          </p:cNvPicPr>
          <p:nvPr>
            <p:custDataLst>
              <p:tags r:id="rId4"/>
            </p:custDataLst>
          </p:nvPr>
        </p:nvPicPr>
        <p:blipFill>
          <a:blip r:embed="rId10"/>
          <a:stretch>
            <a:fillRect/>
          </a:stretch>
        </p:blipFill>
        <p:spPr>
          <a:xfrm>
            <a:off x="711041" y="2781776"/>
            <a:ext cx="2483644" cy="765810"/>
          </a:xfrm>
          <a:prstGeom prst="rect">
            <a:avLst/>
          </a:prstGeom>
        </p:spPr>
      </p:pic>
      <p:pic>
        <p:nvPicPr>
          <p:cNvPr id="100" name="图片 99"/>
          <p:cNvPicPr/>
          <p:nvPr>
            <p:custDataLst>
              <p:tags r:id="rId5"/>
            </p:custDataLst>
          </p:nvPr>
        </p:nvPicPr>
        <p:blipFill>
          <a:blip r:embed="rId11"/>
          <a:stretch>
            <a:fillRect/>
          </a:stretch>
        </p:blipFill>
        <p:spPr>
          <a:xfrm>
            <a:off x="571024" y="3858578"/>
            <a:ext cx="3096101" cy="869633"/>
          </a:xfrm>
          <a:prstGeom prst="rect">
            <a:avLst/>
          </a:prstGeom>
          <a:noFill/>
          <a:ln w="9525">
            <a:noFill/>
          </a:ln>
        </p:spPr>
      </p:pic>
      <p:sp>
        <p:nvSpPr>
          <p:cNvPr id="2" name="文本框 1"/>
          <p:cNvSpPr txBox="1"/>
          <p:nvPr/>
        </p:nvSpPr>
        <p:spPr>
          <a:xfrm>
            <a:off x="3767138" y="1760220"/>
            <a:ext cx="1082993" cy="299085"/>
          </a:xfrm>
          <a:prstGeom prst="rect">
            <a:avLst/>
          </a:prstGeom>
          <a:noFill/>
        </p:spPr>
        <p:txBody>
          <a:bodyPr wrap="square" rtlCol="0" anchor="t">
            <a:spAutoFit/>
          </a:bodyPr>
          <a:lstStyle/>
          <a:p>
            <a:r>
              <a:rPr lang="zh-CN" altLang="en-US" sz="1350" b="1">
                <a:sym typeface="+mn-ea"/>
              </a:rPr>
              <a:t>D：医生</a:t>
            </a:r>
          </a:p>
        </p:txBody>
      </p:sp>
      <p:sp>
        <p:nvSpPr>
          <p:cNvPr id="8" name="文本框 7"/>
          <p:cNvSpPr txBox="1"/>
          <p:nvPr/>
        </p:nvSpPr>
        <p:spPr>
          <a:xfrm>
            <a:off x="3727133" y="3068003"/>
            <a:ext cx="944404" cy="299085"/>
          </a:xfrm>
          <a:prstGeom prst="rect">
            <a:avLst/>
          </a:prstGeom>
          <a:noFill/>
        </p:spPr>
        <p:txBody>
          <a:bodyPr wrap="square" rtlCol="0" anchor="t">
            <a:spAutoFit/>
          </a:bodyPr>
          <a:lstStyle/>
          <a:p>
            <a:r>
              <a:rPr lang="zh-CN" altLang="en-US" sz="1350" b="1">
                <a:sym typeface="+mn-ea"/>
              </a:rPr>
              <a:t>N：护士</a:t>
            </a:r>
          </a:p>
        </p:txBody>
      </p:sp>
      <p:sp>
        <p:nvSpPr>
          <p:cNvPr id="9" name="文本框 8"/>
          <p:cNvSpPr txBox="1"/>
          <p:nvPr/>
        </p:nvSpPr>
        <p:spPr>
          <a:xfrm>
            <a:off x="3667125" y="4137184"/>
            <a:ext cx="1533049" cy="506730"/>
          </a:xfrm>
          <a:prstGeom prst="rect">
            <a:avLst/>
          </a:prstGeom>
          <a:noFill/>
        </p:spPr>
        <p:txBody>
          <a:bodyPr wrap="square" rtlCol="0" anchor="t">
            <a:spAutoFit/>
          </a:bodyPr>
          <a:lstStyle/>
          <a:p>
            <a:r>
              <a:rPr lang="zh-CN" altLang="en-US" sz="1350" b="1">
                <a:sym typeface="+mn-ea"/>
              </a:rPr>
              <a:t>HY：药学</a:t>
            </a:r>
            <a:r>
              <a:rPr lang="en-US" altLang="zh-CN" sz="1350" b="1">
                <a:sym typeface="+mn-ea"/>
              </a:rPr>
              <a:t>  </a:t>
            </a:r>
          </a:p>
          <a:p>
            <a:r>
              <a:rPr lang="zh-CN" altLang="en-US" sz="1350" b="1">
                <a:sym typeface="+mn-ea"/>
              </a:rPr>
              <a:t>HJ：技术</a:t>
            </a:r>
          </a:p>
        </p:txBody>
      </p:sp>
      <p:pic>
        <p:nvPicPr>
          <p:cNvPr id="11" name="图片 10"/>
          <p:cNvPicPr>
            <a:picLocks noChangeAspect="1"/>
          </p:cNvPicPr>
          <p:nvPr/>
        </p:nvPicPr>
        <p:blipFill>
          <a:blip r:embed="rId12"/>
          <a:stretch>
            <a:fillRect/>
          </a:stretch>
        </p:blipFill>
        <p:spPr>
          <a:xfrm>
            <a:off x="5123021" y="3881438"/>
            <a:ext cx="3618071" cy="9305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par>
                          <p:cTn id="19" fill="hold">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par>
                          <p:cTn id="22" fill="hold">
                            <p:stCondLst>
                              <p:cond delay="500"/>
                            </p:stCondLst>
                            <p:childTnLst>
                              <p:par>
                                <p:cTn id="23" presetID="1" presetClass="entr" presetSubtype="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00"/>
                                        </p:tgtEl>
                                        <p:attrNameLst>
                                          <p:attrName>style.visibility</p:attrName>
                                        </p:attrNameLst>
                                      </p:cBhvr>
                                      <p:to>
                                        <p:strVal val="visible"/>
                                      </p:to>
                                    </p:set>
                                    <p:animEffect transition="in" filter="wipe(left)">
                                      <p:cBhvr>
                                        <p:cTn id="29" dur="500"/>
                                        <p:tgtEl>
                                          <p:spTgt spid="100"/>
                                        </p:tgtEl>
                                      </p:cBhvr>
                                    </p:animEffect>
                                  </p:childTnLst>
                                </p:cTn>
                              </p:par>
                            </p:childTnLst>
                          </p:cTn>
                        </p:par>
                        <p:par>
                          <p:cTn id="30" fill="hold">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par>
                          <p:cTn id="33" fill="hold">
                            <p:stCondLst>
                              <p:cond delay="500"/>
                            </p:stCondLst>
                            <p:childTnLst>
                              <p:par>
                                <p:cTn id="34" presetID="1" presetClass="entr" presetSubtype="0" fill="hold" nodeType="afterEffect">
                                  <p:stCondLst>
                                    <p:cond delay="0"/>
                                  </p:stCondLst>
                                  <p:childTnLst>
                                    <p:set>
                                      <p:cBhvr>
                                        <p:cTn id="3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t>2.7 Section Classification Dictionary (against master data i</a:t>
            </a:r>
            <a:r>
              <a:rPr lang="en-US"/>
              <a:t>n</a:t>
            </a:r>
            <a:r>
              <a:t> H</a:t>
            </a:r>
            <a:r>
              <a:rPr lang="en-US"/>
              <a:t>ospital Information</a:t>
            </a:r>
            <a:r>
              <a:t> </a:t>
            </a:r>
            <a:r>
              <a:rPr lang="en-US"/>
              <a:t>S</a:t>
            </a:r>
            <a:r>
              <a:t>ystem)</a:t>
            </a:r>
          </a:p>
        </p:txBody>
      </p:sp>
      <p:sp>
        <p:nvSpPr>
          <p:cNvPr id="3" name="内容占位符 2"/>
          <p:cNvSpPr>
            <a:spLocks noGrp="1"/>
          </p:cNvSpPr>
          <p:nvPr>
            <p:ph idx="1"/>
          </p:nvPr>
        </p:nvSpPr>
        <p:spPr/>
        <p:txBody>
          <a:bodyPr/>
          <a:lstStyle/>
          <a:p>
            <a:r>
              <a:rPr lang="zh-CN" altLang="en-US"/>
              <a:t>科室主数据</a:t>
            </a:r>
          </a:p>
        </p:txBody>
      </p:sp>
      <p:graphicFrame>
        <p:nvGraphicFramePr>
          <p:cNvPr id="4" name="表格 3"/>
          <p:cNvGraphicFramePr/>
          <p:nvPr>
            <p:custDataLst>
              <p:tags r:id="rId1"/>
            </p:custDataLst>
          </p:nvPr>
        </p:nvGraphicFramePr>
        <p:xfrm>
          <a:off x="696754" y="1504950"/>
          <a:ext cx="2871470" cy="3267075"/>
        </p:xfrm>
        <a:graphic>
          <a:graphicData uri="http://schemas.openxmlformats.org/drawingml/2006/table">
            <a:tbl>
              <a:tblPr firstRow="1" bandRow="1">
                <a:tableStyleId>{30F9D4DD-23FA-4A1F-B4F3-994118A7BB89}</a:tableStyleId>
              </a:tblPr>
              <a:tblGrid>
                <a:gridCol w="1435735">
                  <a:extLst>
                    <a:ext uri="{9D8B030D-6E8A-4147-A177-3AD203B41FA5}">
                      <a16:colId xmlns:a16="http://schemas.microsoft.com/office/drawing/2014/main" val="20000"/>
                    </a:ext>
                  </a:extLst>
                </a:gridCol>
                <a:gridCol w="1435735">
                  <a:extLst>
                    <a:ext uri="{9D8B030D-6E8A-4147-A177-3AD203B41FA5}">
                      <a16:colId xmlns:a16="http://schemas.microsoft.com/office/drawing/2014/main" val="20001"/>
                    </a:ext>
                  </a:extLst>
                </a:gridCol>
              </a:tblGrid>
              <a:tr h="217805">
                <a:tc>
                  <a:txBody>
                    <a:bodyPr/>
                    <a:lstStyle/>
                    <a:p>
                      <a:pPr indent="0">
                        <a:buNone/>
                      </a:pPr>
                      <a:r>
                        <a:rPr lang="en-US" sz="825"/>
                        <a:t>A04</a:t>
                      </a:r>
                      <a:endParaRPr lang="en-US" altLang="en-US" sz="825"/>
                    </a:p>
                  </a:txBody>
                  <a:tcPr marL="9525" marR="9525" marT="9525" marB="34290" anchor="ctr"/>
                </a:tc>
                <a:tc>
                  <a:txBody>
                    <a:bodyPr/>
                    <a:lstStyle/>
                    <a:p>
                      <a:pPr indent="0">
                        <a:buNone/>
                      </a:pPr>
                      <a:r>
                        <a:rPr lang="zh-CN" sz="825"/>
                        <a:t>外科</a:t>
                      </a:r>
                      <a:endParaRPr lang="zh-CN" altLang="en-US" sz="825"/>
                    </a:p>
                  </a:txBody>
                  <a:tcPr marL="9525" marR="9525" marT="9525" marB="34290" anchor="ctr"/>
                </a:tc>
                <a:extLst>
                  <a:ext uri="{0D108BD9-81ED-4DB2-BD59-A6C34878D82A}">
                    <a16:rowId xmlns:a16="http://schemas.microsoft.com/office/drawing/2014/main" val="10000"/>
                  </a:ext>
                </a:extLst>
              </a:tr>
              <a:tr h="217805">
                <a:tc>
                  <a:txBody>
                    <a:bodyPr/>
                    <a:lstStyle/>
                    <a:p>
                      <a:pPr indent="0">
                        <a:buNone/>
                      </a:pPr>
                      <a:r>
                        <a:rPr lang="en-US" sz="825"/>
                        <a:t>A04.01</a:t>
                      </a:r>
                      <a:endParaRPr lang="en-US" altLang="en-US" sz="825"/>
                    </a:p>
                  </a:txBody>
                  <a:tcPr marL="9525" marR="9525" marT="9525" marB="34290" anchor="ctr"/>
                </a:tc>
                <a:tc>
                  <a:txBody>
                    <a:bodyPr/>
                    <a:lstStyle/>
                    <a:p>
                      <a:pPr indent="0">
                        <a:buNone/>
                      </a:pPr>
                      <a:r>
                        <a:rPr lang="zh-CN" sz="825"/>
                        <a:t>普通外科专业</a:t>
                      </a:r>
                      <a:endParaRPr lang="zh-CN" altLang="en-US" sz="825"/>
                    </a:p>
                  </a:txBody>
                  <a:tcPr marL="9525" marR="9525" marT="9525" marB="34290" anchor="ctr"/>
                </a:tc>
                <a:extLst>
                  <a:ext uri="{0D108BD9-81ED-4DB2-BD59-A6C34878D82A}">
                    <a16:rowId xmlns:a16="http://schemas.microsoft.com/office/drawing/2014/main" val="10001"/>
                  </a:ext>
                </a:extLst>
              </a:tr>
              <a:tr h="217805">
                <a:tc>
                  <a:txBody>
                    <a:bodyPr/>
                    <a:lstStyle/>
                    <a:p>
                      <a:pPr indent="0">
                        <a:buNone/>
                      </a:pPr>
                      <a:r>
                        <a:rPr lang="en-US" sz="825"/>
                        <a:t>A04.01.01</a:t>
                      </a:r>
                      <a:endParaRPr lang="en-US" altLang="en-US" sz="825"/>
                    </a:p>
                  </a:txBody>
                  <a:tcPr marL="9525" marR="9525" marT="9525" marB="34290" anchor="ctr"/>
                </a:tc>
                <a:tc>
                  <a:txBody>
                    <a:bodyPr/>
                    <a:lstStyle/>
                    <a:p>
                      <a:pPr indent="0">
                        <a:buNone/>
                      </a:pPr>
                      <a:r>
                        <a:rPr lang="zh-CN" sz="825"/>
                        <a:t>肝脏移植项目</a:t>
                      </a:r>
                      <a:endParaRPr lang="zh-CN" altLang="en-US" sz="825"/>
                    </a:p>
                  </a:txBody>
                  <a:tcPr marL="9525" marR="9525" marT="9525" marB="34290" anchor="ctr"/>
                </a:tc>
                <a:extLst>
                  <a:ext uri="{0D108BD9-81ED-4DB2-BD59-A6C34878D82A}">
                    <a16:rowId xmlns:a16="http://schemas.microsoft.com/office/drawing/2014/main" val="10002"/>
                  </a:ext>
                </a:extLst>
              </a:tr>
              <a:tr h="217805">
                <a:tc>
                  <a:txBody>
                    <a:bodyPr/>
                    <a:lstStyle/>
                    <a:p>
                      <a:pPr indent="0">
                        <a:buNone/>
                      </a:pPr>
                      <a:r>
                        <a:rPr lang="en-US" sz="825"/>
                        <a:t>A04.01.02</a:t>
                      </a:r>
                      <a:endParaRPr lang="en-US" altLang="en-US" sz="825"/>
                    </a:p>
                  </a:txBody>
                  <a:tcPr marL="9525" marR="9525" marT="9525" marB="34290" anchor="ctr"/>
                </a:tc>
                <a:tc>
                  <a:txBody>
                    <a:bodyPr/>
                    <a:lstStyle/>
                    <a:p>
                      <a:pPr indent="0">
                        <a:buNone/>
                      </a:pPr>
                      <a:r>
                        <a:rPr lang="zh-CN" sz="825"/>
                        <a:t>胰腺移植项目</a:t>
                      </a:r>
                      <a:endParaRPr lang="zh-CN" altLang="en-US" sz="825"/>
                    </a:p>
                  </a:txBody>
                  <a:tcPr marL="9525" marR="9525" marT="9525" marB="34290" anchor="ctr"/>
                </a:tc>
                <a:extLst>
                  <a:ext uri="{0D108BD9-81ED-4DB2-BD59-A6C34878D82A}">
                    <a16:rowId xmlns:a16="http://schemas.microsoft.com/office/drawing/2014/main" val="10003"/>
                  </a:ext>
                </a:extLst>
              </a:tr>
              <a:tr h="217805">
                <a:tc>
                  <a:txBody>
                    <a:bodyPr/>
                    <a:lstStyle/>
                    <a:p>
                      <a:pPr indent="0">
                        <a:buNone/>
                      </a:pPr>
                      <a:r>
                        <a:rPr lang="en-US" sz="825"/>
                        <a:t>A04.01.03</a:t>
                      </a:r>
                      <a:endParaRPr lang="en-US" altLang="en-US" sz="825"/>
                    </a:p>
                  </a:txBody>
                  <a:tcPr marL="9525" marR="9525" marT="9525" marB="34290" anchor="ctr"/>
                </a:tc>
                <a:tc>
                  <a:txBody>
                    <a:bodyPr/>
                    <a:lstStyle/>
                    <a:p>
                      <a:pPr indent="0">
                        <a:buNone/>
                      </a:pPr>
                      <a:r>
                        <a:rPr lang="zh-CN" sz="825"/>
                        <a:t>小肠移植项目</a:t>
                      </a:r>
                      <a:endParaRPr lang="zh-CN" altLang="en-US" sz="825"/>
                    </a:p>
                  </a:txBody>
                  <a:tcPr marL="9525" marR="9525" marT="9525" marB="34290" anchor="ctr"/>
                </a:tc>
                <a:extLst>
                  <a:ext uri="{0D108BD9-81ED-4DB2-BD59-A6C34878D82A}">
                    <a16:rowId xmlns:a16="http://schemas.microsoft.com/office/drawing/2014/main" val="10004"/>
                  </a:ext>
                </a:extLst>
              </a:tr>
              <a:tr h="217805">
                <a:tc>
                  <a:txBody>
                    <a:bodyPr/>
                    <a:lstStyle/>
                    <a:p>
                      <a:pPr indent="0">
                        <a:buNone/>
                      </a:pPr>
                      <a:r>
                        <a:rPr lang="en-US" sz="825">
                          <a:solidFill>
                            <a:srgbClr val="FF0000"/>
                          </a:solidFill>
                        </a:rPr>
                        <a:t>A04.02</a:t>
                      </a:r>
                      <a:endParaRPr lang="en-US" altLang="en-US" sz="825">
                        <a:solidFill>
                          <a:srgbClr val="FF0000"/>
                        </a:solidFill>
                      </a:endParaRPr>
                    </a:p>
                  </a:txBody>
                  <a:tcPr marL="9525" marR="9525" marT="9525" marB="34290" anchor="ctr"/>
                </a:tc>
                <a:tc>
                  <a:txBody>
                    <a:bodyPr/>
                    <a:lstStyle/>
                    <a:p>
                      <a:pPr indent="0">
                        <a:buNone/>
                      </a:pPr>
                      <a:r>
                        <a:rPr lang="zh-CN" sz="825">
                          <a:solidFill>
                            <a:srgbClr val="FF0000"/>
                          </a:solidFill>
                        </a:rPr>
                        <a:t>神经外科专业</a:t>
                      </a:r>
                      <a:endParaRPr lang="zh-CN" altLang="en-US" sz="825">
                        <a:solidFill>
                          <a:srgbClr val="FF0000"/>
                        </a:solidFill>
                      </a:endParaRPr>
                    </a:p>
                  </a:txBody>
                  <a:tcPr marL="9525" marR="9525" marT="9525" marB="34290" anchor="ctr"/>
                </a:tc>
                <a:extLst>
                  <a:ext uri="{0D108BD9-81ED-4DB2-BD59-A6C34878D82A}">
                    <a16:rowId xmlns:a16="http://schemas.microsoft.com/office/drawing/2014/main" val="10005"/>
                  </a:ext>
                </a:extLst>
              </a:tr>
              <a:tr h="217805">
                <a:tc>
                  <a:txBody>
                    <a:bodyPr/>
                    <a:lstStyle/>
                    <a:p>
                      <a:pPr indent="0">
                        <a:buNone/>
                      </a:pPr>
                      <a:r>
                        <a:rPr lang="en-US" sz="825"/>
                        <a:t>A04.03</a:t>
                      </a:r>
                      <a:endParaRPr lang="en-US" altLang="en-US" sz="825"/>
                    </a:p>
                  </a:txBody>
                  <a:tcPr marL="9525" marR="9525" marT="9525" marB="34290" anchor="ctr"/>
                </a:tc>
                <a:tc>
                  <a:txBody>
                    <a:bodyPr/>
                    <a:lstStyle/>
                    <a:p>
                      <a:pPr indent="0">
                        <a:buNone/>
                      </a:pPr>
                      <a:r>
                        <a:rPr lang="zh-CN" sz="825"/>
                        <a:t>骨科专业</a:t>
                      </a:r>
                      <a:endParaRPr lang="zh-CN" altLang="en-US" sz="825"/>
                    </a:p>
                  </a:txBody>
                  <a:tcPr marL="9525" marR="9525" marT="9525" marB="34290" anchor="ctr"/>
                </a:tc>
                <a:extLst>
                  <a:ext uri="{0D108BD9-81ED-4DB2-BD59-A6C34878D82A}">
                    <a16:rowId xmlns:a16="http://schemas.microsoft.com/office/drawing/2014/main" val="10006"/>
                  </a:ext>
                </a:extLst>
              </a:tr>
              <a:tr h="217805">
                <a:tc>
                  <a:txBody>
                    <a:bodyPr/>
                    <a:lstStyle/>
                    <a:p>
                      <a:pPr indent="0">
                        <a:buNone/>
                      </a:pPr>
                      <a:r>
                        <a:rPr lang="en-US" sz="825"/>
                        <a:t>A04.04</a:t>
                      </a:r>
                      <a:endParaRPr lang="en-US" altLang="en-US" sz="825"/>
                    </a:p>
                  </a:txBody>
                  <a:tcPr marL="9525" marR="9525" marT="9525" marB="34290" anchor="ctr"/>
                </a:tc>
                <a:tc>
                  <a:txBody>
                    <a:bodyPr/>
                    <a:lstStyle/>
                    <a:p>
                      <a:pPr indent="0">
                        <a:buNone/>
                      </a:pPr>
                      <a:r>
                        <a:rPr lang="zh-CN" sz="825"/>
                        <a:t>泌尿外科专业</a:t>
                      </a:r>
                      <a:endParaRPr lang="zh-CN" altLang="en-US" sz="825"/>
                    </a:p>
                  </a:txBody>
                  <a:tcPr marL="9525" marR="9525" marT="9525" marB="34290" anchor="ctr"/>
                </a:tc>
                <a:extLst>
                  <a:ext uri="{0D108BD9-81ED-4DB2-BD59-A6C34878D82A}">
                    <a16:rowId xmlns:a16="http://schemas.microsoft.com/office/drawing/2014/main" val="10007"/>
                  </a:ext>
                </a:extLst>
              </a:tr>
              <a:tr h="217805">
                <a:tc>
                  <a:txBody>
                    <a:bodyPr/>
                    <a:lstStyle/>
                    <a:p>
                      <a:pPr indent="0">
                        <a:buNone/>
                      </a:pPr>
                      <a:r>
                        <a:rPr lang="en-US" sz="825"/>
                        <a:t>A04.04.01</a:t>
                      </a:r>
                      <a:endParaRPr lang="en-US" altLang="en-US" sz="825"/>
                    </a:p>
                  </a:txBody>
                  <a:tcPr marL="9525" marR="9525" marT="9525" marB="34290" anchor="ctr"/>
                </a:tc>
                <a:tc>
                  <a:txBody>
                    <a:bodyPr/>
                    <a:lstStyle/>
                    <a:p>
                      <a:pPr indent="0">
                        <a:buNone/>
                      </a:pPr>
                      <a:r>
                        <a:rPr lang="zh-CN" sz="825"/>
                        <a:t>肾脏移植项目</a:t>
                      </a:r>
                      <a:endParaRPr lang="zh-CN" altLang="en-US" sz="825"/>
                    </a:p>
                  </a:txBody>
                  <a:tcPr marL="9525" marR="9525" marT="9525" marB="34290" anchor="ctr"/>
                </a:tc>
                <a:extLst>
                  <a:ext uri="{0D108BD9-81ED-4DB2-BD59-A6C34878D82A}">
                    <a16:rowId xmlns:a16="http://schemas.microsoft.com/office/drawing/2014/main" val="10008"/>
                  </a:ext>
                </a:extLst>
              </a:tr>
              <a:tr h="217805">
                <a:tc>
                  <a:txBody>
                    <a:bodyPr/>
                    <a:lstStyle/>
                    <a:p>
                      <a:pPr indent="0">
                        <a:buNone/>
                      </a:pPr>
                      <a:r>
                        <a:rPr lang="en-US" sz="825"/>
                        <a:t>A04.05</a:t>
                      </a:r>
                      <a:endParaRPr lang="en-US" altLang="en-US" sz="825"/>
                    </a:p>
                  </a:txBody>
                  <a:tcPr marL="9525" marR="9525" marT="9525" marB="34290" anchor="ctr"/>
                </a:tc>
                <a:tc>
                  <a:txBody>
                    <a:bodyPr/>
                    <a:lstStyle/>
                    <a:p>
                      <a:pPr indent="0">
                        <a:buNone/>
                      </a:pPr>
                      <a:r>
                        <a:rPr lang="zh-CN" sz="825"/>
                        <a:t>胸外科专业</a:t>
                      </a:r>
                      <a:endParaRPr lang="zh-CN" altLang="en-US" sz="825"/>
                    </a:p>
                  </a:txBody>
                  <a:tcPr marL="9525" marR="9525" marT="9525" marB="34290" anchor="ctr"/>
                </a:tc>
                <a:extLst>
                  <a:ext uri="{0D108BD9-81ED-4DB2-BD59-A6C34878D82A}">
                    <a16:rowId xmlns:a16="http://schemas.microsoft.com/office/drawing/2014/main" val="10009"/>
                  </a:ext>
                </a:extLst>
              </a:tr>
              <a:tr h="217805">
                <a:tc>
                  <a:txBody>
                    <a:bodyPr/>
                    <a:lstStyle/>
                    <a:p>
                      <a:pPr indent="0">
                        <a:buNone/>
                      </a:pPr>
                      <a:r>
                        <a:rPr lang="en-US" sz="825"/>
                        <a:t>A04.05.01</a:t>
                      </a:r>
                      <a:endParaRPr lang="en-US" altLang="en-US" sz="825"/>
                    </a:p>
                  </a:txBody>
                  <a:tcPr marL="9525" marR="9525" marT="9525" marB="34290" anchor="ctr"/>
                </a:tc>
                <a:tc>
                  <a:txBody>
                    <a:bodyPr/>
                    <a:lstStyle/>
                    <a:p>
                      <a:pPr indent="0">
                        <a:buNone/>
                      </a:pPr>
                      <a:r>
                        <a:rPr lang="zh-CN" sz="825"/>
                        <a:t>肺脏移植项目</a:t>
                      </a:r>
                      <a:endParaRPr lang="zh-CN" altLang="en-US" sz="825"/>
                    </a:p>
                  </a:txBody>
                  <a:tcPr marL="9525" marR="9525" marT="9525" marB="34290" anchor="ctr"/>
                </a:tc>
                <a:extLst>
                  <a:ext uri="{0D108BD9-81ED-4DB2-BD59-A6C34878D82A}">
                    <a16:rowId xmlns:a16="http://schemas.microsoft.com/office/drawing/2014/main" val="10010"/>
                  </a:ext>
                </a:extLst>
              </a:tr>
              <a:tr h="217805">
                <a:tc>
                  <a:txBody>
                    <a:bodyPr/>
                    <a:lstStyle/>
                    <a:p>
                      <a:pPr indent="0">
                        <a:buNone/>
                      </a:pPr>
                      <a:r>
                        <a:rPr lang="en-US" sz="825"/>
                        <a:t>A04.06</a:t>
                      </a:r>
                      <a:endParaRPr lang="en-US" altLang="en-US" sz="825"/>
                    </a:p>
                  </a:txBody>
                  <a:tcPr marL="9525" marR="9525" marT="9525" marB="34290" anchor="ctr"/>
                </a:tc>
                <a:tc>
                  <a:txBody>
                    <a:bodyPr/>
                    <a:lstStyle/>
                    <a:p>
                      <a:pPr indent="0">
                        <a:buNone/>
                      </a:pPr>
                      <a:r>
                        <a:rPr lang="zh-CN" sz="825"/>
                        <a:t>心脏大血管外科专业</a:t>
                      </a:r>
                      <a:endParaRPr lang="zh-CN" altLang="en-US" sz="825"/>
                    </a:p>
                  </a:txBody>
                  <a:tcPr marL="9525" marR="9525" marT="9525" marB="34290" anchor="ctr"/>
                </a:tc>
                <a:extLst>
                  <a:ext uri="{0D108BD9-81ED-4DB2-BD59-A6C34878D82A}">
                    <a16:rowId xmlns:a16="http://schemas.microsoft.com/office/drawing/2014/main" val="10011"/>
                  </a:ext>
                </a:extLst>
              </a:tr>
              <a:tr h="217805">
                <a:tc>
                  <a:txBody>
                    <a:bodyPr/>
                    <a:lstStyle/>
                    <a:p>
                      <a:pPr indent="0">
                        <a:buNone/>
                      </a:pPr>
                      <a:r>
                        <a:rPr lang="en-US" sz="825"/>
                        <a:t>A04.06.01</a:t>
                      </a:r>
                      <a:endParaRPr lang="en-US" altLang="en-US" sz="825"/>
                    </a:p>
                  </a:txBody>
                  <a:tcPr marL="9525" marR="9525" marT="9525" marB="34290" anchor="ctr"/>
                </a:tc>
                <a:tc>
                  <a:txBody>
                    <a:bodyPr/>
                    <a:lstStyle/>
                    <a:p>
                      <a:pPr indent="0">
                        <a:buNone/>
                      </a:pPr>
                      <a:r>
                        <a:rPr lang="zh-CN" sz="825"/>
                        <a:t>心脏移植项目</a:t>
                      </a:r>
                      <a:endParaRPr lang="zh-CN" altLang="en-US" sz="825"/>
                    </a:p>
                  </a:txBody>
                  <a:tcPr marL="9525" marR="9525" marT="9525" marB="34290" anchor="ctr"/>
                </a:tc>
                <a:extLst>
                  <a:ext uri="{0D108BD9-81ED-4DB2-BD59-A6C34878D82A}">
                    <a16:rowId xmlns:a16="http://schemas.microsoft.com/office/drawing/2014/main" val="10012"/>
                  </a:ext>
                </a:extLst>
              </a:tr>
              <a:tr h="217805">
                <a:tc>
                  <a:txBody>
                    <a:bodyPr/>
                    <a:lstStyle/>
                    <a:p>
                      <a:pPr indent="0">
                        <a:buNone/>
                      </a:pPr>
                      <a:r>
                        <a:rPr lang="en-US" sz="825"/>
                        <a:t>A04.07</a:t>
                      </a:r>
                      <a:endParaRPr lang="en-US" altLang="en-US" sz="825"/>
                    </a:p>
                  </a:txBody>
                  <a:tcPr marL="9525" marR="9525" marT="9525" marB="34290" anchor="ctr"/>
                </a:tc>
                <a:tc>
                  <a:txBody>
                    <a:bodyPr/>
                    <a:lstStyle/>
                    <a:p>
                      <a:pPr indent="0">
                        <a:buNone/>
                      </a:pPr>
                      <a:r>
                        <a:rPr lang="zh-CN" sz="825"/>
                        <a:t>烧伤科专业</a:t>
                      </a:r>
                      <a:endParaRPr lang="zh-CN" altLang="en-US" sz="825"/>
                    </a:p>
                  </a:txBody>
                  <a:tcPr marL="9525" marR="9525" marT="9525" marB="34290" anchor="ctr"/>
                </a:tc>
                <a:extLst>
                  <a:ext uri="{0D108BD9-81ED-4DB2-BD59-A6C34878D82A}">
                    <a16:rowId xmlns:a16="http://schemas.microsoft.com/office/drawing/2014/main" val="10013"/>
                  </a:ext>
                </a:extLst>
              </a:tr>
              <a:tr h="217805">
                <a:tc>
                  <a:txBody>
                    <a:bodyPr/>
                    <a:lstStyle/>
                    <a:p>
                      <a:pPr indent="0">
                        <a:buNone/>
                      </a:pPr>
                      <a:r>
                        <a:rPr lang="en-US" sz="825"/>
                        <a:t>A04.08</a:t>
                      </a:r>
                      <a:endParaRPr lang="en-US" altLang="en-US" sz="825"/>
                    </a:p>
                  </a:txBody>
                  <a:tcPr marL="9525" marR="9525" marT="9525" marB="34290" anchor="ctr"/>
                </a:tc>
                <a:tc>
                  <a:txBody>
                    <a:bodyPr/>
                    <a:lstStyle/>
                    <a:p>
                      <a:pPr indent="0">
                        <a:buNone/>
                      </a:pPr>
                      <a:r>
                        <a:rPr lang="zh-CN" sz="825"/>
                        <a:t>整形外科专业</a:t>
                      </a:r>
                      <a:endParaRPr lang="zh-CN" altLang="en-US" sz="825"/>
                    </a:p>
                  </a:txBody>
                  <a:tcPr marL="9525" marR="9525" marT="9525" marB="34290" anchor="ctr"/>
                </a:tc>
                <a:extLst>
                  <a:ext uri="{0D108BD9-81ED-4DB2-BD59-A6C34878D82A}">
                    <a16:rowId xmlns:a16="http://schemas.microsoft.com/office/drawing/2014/main" val="10014"/>
                  </a:ext>
                </a:extLst>
              </a:tr>
            </a:tbl>
          </a:graphicData>
        </a:graphic>
      </p:graphicFrame>
      <p:graphicFrame>
        <p:nvGraphicFramePr>
          <p:cNvPr id="5" name="表格 4"/>
          <p:cNvGraphicFramePr/>
          <p:nvPr>
            <p:custDataLst>
              <p:tags r:id="rId2"/>
            </p:custDataLst>
          </p:nvPr>
        </p:nvGraphicFramePr>
        <p:xfrm>
          <a:off x="4044791" y="1744980"/>
          <a:ext cx="4354830" cy="2621280"/>
        </p:xfrm>
        <a:graphic>
          <a:graphicData uri="http://schemas.openxmlformats.org/drawingml/2006/table">
            <a:tbl>
              <a:tblPr firstRow="1" bandRow="1">
                <a:tableStyleId>{AA00FE40-A4A1-4E01-A4F3-C6AA1E8047A4}</a:tableStyleId>
              </a:tblPr>
              <a:tblGrid>
                <a:gridCol w="799465">
                  <a:extLst>
                    <a:ext uri="{9D8B030D-6E8A-4147-A177-3AD203B41FA5}">
                      <a16:colId xmlns:a16="http://schemas.microsoft.com/office/drawing/2014/main" val="20000"/>
                    </a:ext>
                  </a:extLst>
                </a:gridCol>
                <a:gridCol w="992505">
                  <a:extLst>
                    <a:ext uri="{9D8B030D-6E8A-4147-A177-3AD203B41FA5}">
                      <a16:colId xmlns:a16="http://schemas.microsoft.com/office/drawing/2014/main" val="20001"/>
                    </a:ext>
                  </a:extLst>
                </a:gridCol>
                <a:gridCol w="1280160">
                  <a:extLst>
                    <a:ext uri="{9D8B030D-6E8A-4147-A177-3AD203B41FA5}">
                      <a16:colId xmlns:a16="http://schemas.microsoft.com/office/drawing/2014/main" val="20002"/>
                    </a:ext>
                  </a:extLst>
                </a:gridCol>
                <a:gridCol w="1282700">
                  <a:extLst>
                    <a:ext uri="{9D8B030D-6E8A-4147-A177-3AD203B41FA5}">
                      <a16:colId xmlns:a16="http://schemas.microsoft.com/office/drawing/2014/main" val="20003"/>
                    </a:ext>
                  </a:extLst>
                </a:gridCol>
              </a:tblGrid>
              <a:tr h="332740">
                <a:tc>
                  <a:txBody>
                    <a:bodyPr/>
                    <a:lstStyle/>
                    <a:p>
                      <a:pPr indent="0">
                        <a:buNone/>
                      </a:pPr>
                      <a:r>
                        <a:rPr lang="zh-CN" altLang="en-US" sz="900">
                          <a:solidFill>
                            <a:schemeClr val="bg1"/>
                          </a:solidFill>
                        </a:rPr>
                        <a:t>医保科室编码</a:t>
                      </a:r>
                    </a:p>
                  </a:txBody>
                  <a:tcPr marL="9525" marR="9525" marT="9525" marB="34290" anchor="ctr"/>
                </a:tc>
                <a:tc>
                  <a:txBody>
                    <a:bodyPr/>
                    <a:lstStyle/>
                    <a:p>
                      <a:pPr indent="0">
                        <a:buNone/>
                      </a:pPr>
                      <a:r>
                        <a:rPr lang="zh-CN" altLang="en-US" sz="900">
                          <a:solidFill>
                            <a:schemeClr val="bg1"/>
                          </a:solidFill>
                        </a:rPr>
                        <a:t>医保科室分类</a:t>
                      </a:r>
                    </a:p>
                  </a:txBody>
                  <a:tcPr marL="9525" marR="9525" marT="9525" marB="34290" anchor="ctr"/>
                </a:tc>
                <a:tc>
                  <a:txBody>
                    <a:bodyPr/>
                    <a:lstStyle/>
                    <a:p>
                      <a:pPr indent="0">
                        <a:buNone/>
                      </a:pPr>
                      <a:r>
                        <a:rPr lang="zh-CN" altLang="en-US" sz="900">
                          <a:solidFill>
                            <a:schemeClr val="bg1"/>
                          </a:solidFill>
                        </a:rPr>
                        <a:t>医院信息系统</a:t>
                      </a:r>
                      <a:r>
                        <a:rPr lang="en-US" altLang="zh-CN" sz="900">
                          <a:solidFill>
                            <a:schemeClr val="bg1"/>
                          </a:solidFill>
                        </a:rPr>
                        <a:t> </a:t>
                      </a:r>
                      <a:r>
                        <a:rPr lang="zh-CN" altLang="en-US" sz="900">
                          <a:solidFill>
                            <a:schemeClr val="bg1"/>
                          </a:solidFill>
                        </a:rPr>
                        <a:t>科室编码</a:t>
                      </a:r>
                    </a:p>
                  </a:txBody>
                  <a:tcPr marL="9525" marR="9525" marT="9525" marB="34290" anchor="ctr"/>
                </a:tc>
                <a:tc>
                  <a:txBody>
                    <a:bodyPr/>
                    <a:lstStyle/>
                    <a:p>
                      <a:pPr indent="0">
                        <a:buNone/>
                      </a:pPr>
                      <a:r>
                        <a:rPr lang="zh-CN" altLang="en-US" sz="900">
                          <a:solidFill>
                            <a:schemeClr val="bg1"/>
                          </a:solidFill>
                        </a:rPr>
                        <a:t>医院信息系统</a:t>
                      </a:r>
                      <a:r>
                        <a:rPr lang="en-US" altLang="zh-CN" sz="900">
                          <a:solidFill>
                            <a:schemeClr val="bg1"/>
                          </a:solidFill>
                        </a:rPr>
                        <a:t> </a:t>
                      </a:r>
                      <a:r>
                        <a:rPr lang="zh-CN" altLang="en-US" sz="900">
                          <a:solidFill>
                            <a:schemeClr val="bg1"/>
                          </a:solidFill>
                        </a:rPr>
                        <a:t>科室名称</a:t>
                      </a:r>
                    </a:p>
                  </a:txBody>
                  <a:tcPr marL="9525" marR="9525" marT="9525" marB="34290" anchor="ctr"/>
                </a:tc>
                <a:extLst>
                  <a:ext uri="{0D108BD9-81ED-4DB2-BD59-A6C34878D82A}">
                    <a16:rowId xmlns:a16="http://schemas.microsoft.com/office/drawing/2014/main" val="10000"/>
                  </a:ext>
                </a:extLst>
              </a:tr>
              <a:tr h="190500">
                <a:tc>
                  <a:txBody>
                    <a:bodyPr/>
                    <a:lstStyle/>
                    <a:p>
                      <a:pPr indent="0">
                        <a:buNone/>
                      </a:pPr>
                      <a:r>
                        <a:rPr lang="en-US" sz="825"/>
                        <a:t>A04.02</a:t>
                      </a:r>
                      <a:endParaRPr lang="en-US" altLang="en-US" sz="825"/>
                    </a:p>
                  </a:txBody>
                  <a:tcPr marL="9525" marR="9525" marT="9525" marB="34290" anchor="ctr"/>
                </a:tc>
                <a:tc>
                  <a:txBody>
                    <a:bodyPr/>
                    <a:lstStyle/>
                    <a:p>
                      <a:pPr indent="0">
                        <a:buNone/>
                      </a:pPr>
                      <a:r>
                        <a:rPr lang="zh-CN" sz="825"/>
                        <a:t>神经外科专业</a:t>
                      </a:r>
                      <a:endParaRPr lang="zh-CN" altLang="en-US" sz="825"/>
                    </a:p>
                  </a:txBody>
                  <a:tcPr marL="9525" marR="9525" marT="9525" marB="34290" anchor="ctr"/>
                </a:tc>
                <a:tc>
                  <a:txBody>
                    <a:bodyPr/>
                    <a:lstStyle/>
                    <a:p>
                      <a:pPr indent="0">
                        <a:buNone/>
                      </a:pPr>
                      <a:r>
                        <a:rPr lang="en-US" sz="825"/>
                        <a:t>10201</a:t>
                      </a:r>
                      <a:endParaRPr lang="en-US" altLang="en-US" sz="825"/>
                    </a:p>
                  </a:txBody>
                  <a:tcPr marL="9525" marR="9525" marT="9525" marB="34290" anchor="ctr"/>
                </a:tc>
                <a:tc>
                  <a:txBody>
                    <a:bodyPr/>
                    <a:lstStyle/>
                    <a:p>
                      <a:pPr indent="0">
                        <a:buNone/>
                      </a:pPr>
                      <a:r>
                        <a:rPr lang="zh-CN" sz="825"/>
                        <a:t>神经外科1病房</a:t>
                      </a:r>
                      <a:endParaRPr lang="zh-CN" altLang="en-US" sz="825"/>
                    </a:p>
                  </a:txBody>
                  <a:tcPr marL="9525" marR="9525" marT="9525" marB="34290" anchor="ctr"/>
                </a:tc>
                <a:extLst>
                  <a:ext uri="{0D108BD9-81ED-4DB2-BD59-A6C34878D82A}">
                    <a16:rowId xmlns:a16="http://schemas.microsoft.com/office/drawing/2014/main" val="10001"/>
                  </a:ext>
                </a:extLst>
              </a:tr>
              <a:tr h="190500">
                <a:tc>
                  <a:txBody>
                    <a:bodyPr/>
                    <a:lstStyle/>
                    <a:p>
                      <a:pPr indent="0">
                        <a:buNone/>
                      </a:pPr>
                      <a:r>
                        <a:rPr lang="en-US" sz="825"/>
                        <a:t>A04.02</a:t>
                      </a:r>
                      <a:endParaRPr lang="en-US" altLang="en-US" sz="825"/>
                    </a:p>
                  </a:txBody>
                  <a:tcPr marL="9525" marR="9525" marT="9525" marB="34290" anchor="ctr"/>
                </a:tc>
                <a:tc>
                  <a:txBody>
                    <a:bodyPr/>
                    <a:lstStyle/>
                    <a:p>
                      <a:pPr indent="0">
                        <a:buNone/>
                      </a:pPr>
                      <a:r>
                        <a:rPr lang="zh-CN" sz="825"/>
                        <a:t>神经外科专业</a:t>
                      </a:r>
                      <a:endParaRPr lang="zh-CN" altLang="en-US" sz="825"/>
                    </a:p>
                  </a:txBody>
                  <a:tcPr marL="9525" marR="9525" marT="9525" marB="34290" anchor="ctr"/>
                </a:tc>
                <a:tc>
                  <a:txBody>
                    <a:bodyPr/>
                    <a:lstStyle/>
                    <a:p>
                      <a:pPr indent="0">
                        <a:buNone/>
                      </a:pPr>
                      <a:r>
                        <a:rPr lang="en-US" sz="825"/>
                        <a:t>10202</a:t>
                      </a:r>
                      <a:endParaRPr lang="en-US" altLang="en-US" sz="825"/>
                    </a:p>
                  </a:txBody>
                  <a:tcPr marL="9525" marR="9525" marT="9525" marB="34290" anchor="ctr"/>
                </a:tc>
                <a:tc>
                  <a:txBody>
                    <a:bodyPr/>
                    <a:lstStyle/>
                    <a:p>
                      <a:pPr indent="0">
                        <a:buNone/>
                      </a:pPr>
                      <a:r>
                        <a:rPr lang="zh-CN" sz="825"/>
                        <a:t>神经外科2病房</a:t>
                      </a:r>
                      <a:endParaRPr lang="zh-CN" altLang="en-US" sz="825"/>
                    </a:p>
                  </a:txBody>
                  <a:tcPr marL="9525" marR="9525" marT="9525" marB="34290" anchor="ctr"/>
                </a:tc>
                <a:extLst>
                  <a:ext uri="{0D108BD9-81ED-4DB2-BD59-A6C34878D82A}">
                    <a16:rowId xmlns:a16="http://schemas.microsoft.com/office/drawing/2014/main" val="10002"/>
                  </a:ext>
                </a:extLst>
              </a:tr>
              <a:tr h="190500">
                <a:tc>
                  <a:txBody>
                    <a:bodyPr/>
                    <a:lstStyle/>
                    <a:p>
                      <a:pPr indent="0">
                        <a:buNone/>
                      </a:pPr>
                      <a:r>
                        <a:rPr lang="en-US" sz="825"/>
                        <a:t>A04.02</a:t>
                      </a:r>
                      <a:endParaRPr lang="en-US" altLang="en-US" sz="825"/>
                    </a:p>
                  </a:txBody>
                  <a:tcPr marL="9525" marR="9525" marT="9525" marB="34290" anchor="ctr"/>
                </a:tc>
                <a:tc>
                  <a:txBody>
                    <a:bodyPr/>
                    <a:lstStyle/>
                    <a:p>
                      <a:pPr indent="0">
                        <a:buNone/>
                      </a:pPr>
                      <a:r>
                        <a:rPr lang="zh-CN" sz="825"/>
                        <a:t>神经外科专业</a:t>
                      </a:r>
                      <a:endParaRPr lang="zh-CN" altLang="en-US" sz="825"/>
                    </a:p>
                  </a:txBody>
                  <a:tcPr marL="9525" marR="9525" marT="9525" marB="34290" anchor="ctr"/>
                </a:tc>
                <a:tc>
                  <a:txBody>
                    <a:bodyPr/>
                    <a:lstStyle/>
                    <a:p>
                      <a:pPr indent="0">
                        <a:buNone/>
                      </a:pPr>
                      <a:r>
                        <a:rPr lang="en-US" sz="825"/>
                        <a:t>10203</a:t>
                      </a:r>
                      <a:endParaRPr lang="en-US" altLang="en-US" sz="825"/>
                    </a:p>
                  </a:txBody>
                  <a:tcPr marL="9525" marR="9525" marT="9525" marB="34290" anchor="ctr"/>
                </a:tc>
                <a:tc>
                  <a:txBody>
                    <a:bodyPr/>
                    <a:lstStyle/>
                    <a:p>
                      <a:pPr indent="0">
                        <a:buNone/>
                      </a:pPr>
                      <a:r>
                        <a:rPr lang="zh-CN" sz="825"/>
                        <a:t>伽玛刀病房</a:t>
                      </a:r>
                      <a:endParaRPr lang="zh-CN" altLang="en-US" sz="825"/>
                    </a:p>
                  </a:txBody>
                  <a:tcPr marL="9525" marR="9525" marT="9525" marB="34290" anchor="ctr"/>
                </a:tc>
                <a:extLst>
                  <a:ext uri="{0D108BD9-81ED-4DB2-BD59-A6C34878D82A}">
                    <a16:rowId xmlns:a16="http://schemas.microsoft.com/office/drawing/2014/main" val="10003"/>
                  </a:ext>
                </a:extLst>
              </a:tr>
              <a:tr h="190500">
                <a:tc>
                  <a:txBody>
                    <a:bodyPr/>
                    <a:lstStyle/>
                    <a:p>
                      <a:pPr indent="0">
                        <a:buNone/>
                      </a:pPr>
                      <a:r>
                        <a:rPr lang="en-US" sz="825"/>
                        <a:t>A04.02</a:t>
                      </a:r>
                      <a:endParaRPr lang="en-US" altLang="en-US" sz="825"/>
                    </a:p>
                  </a:txBody>
                  <a:tcPr marL="9525" marR="9525" marT="9525" marB="34290" anchor="ctr"/>
                </a:tc>
                <a:tc>
                  <a:txBody>
                    <a:bodyPr/>
                    <a:lstStyle/>
                    <a:p>
                      <a:pPr indent="0">
                        <a:buNone/>
                      </a:pPr>
                      <a:r>
                        <a:rPr lang="zh-CN" sz="825"/>
                        <a:t>神经外科专业</a:t>
                      </a:r>
                      <a:endParaRPr lang="zh-CN" altLang="en-US" sz="825"/>
                    </a:p>
                  </a:txBody>
                  <a:tcPr marL="9525" marR="9525" marT="9525" marB="34290" anchor="ctr"/>
                </a:tc>
                <a:tc>
                  <a:txBody>
                    <a:bodyPr/>
                    <a:lstStyle/>
                    <a:p>
                      <a:pPr indent="0">
                        <a:buNone/>
                      </a:pPr>
                      <a:r>
                        <a:rPr lang="en-US" sz="825"/>
                        <a:t>10204</a:t>
                      </a:r>
                      <a:endParaRPr lang="en-US" altLang="en-US" sz="825"/>
                    </a:p>
                  </a:txBody>
                  <a:tcPr marL="9525" marR="9525" marT="9525" marB="34290" anchor="ctr"/>
                </a:tc>
                <a:tc>
                  <a:txBody>
                    <a:bodyPr/>
                    <a:lstStyle/>
                    <a:p>
                      <a:pPr indent="0">
                        <a:buNone/>
                      </a:pPr>
                      <a:r>
                        <a:rPr lang="zh-CN" sz="825"/>
                        <a:t>神经外科3病房D</a:t>
                      </a:r>
                      <a:endParaRPr lang="zh-CN" altLang="en-US" sz="825"/>
                    </a:p>
                  </a:txBody>
                  <a:tcPr marL="9525" marR="9525" marT="9525" marB="34290" anchor="ctr"/>
                </a:tc>
                <a:extLst>
                  <a:ext uri="{0D108BD9-81ED-4DB2-BD59-A6C34878D82A}">
                    <a16:rowId xmlns:a16="http://schemas.microsoft.com/office/drawing/2014/main" val="10004"/>
                  </a:ext>
                </a:extLst>
              </a:tr>
              <a:tr h="191770">
                <a:tc>
                  <a:txBody>
                    <a:bodyPr/>
                    <a:lstStyle/>
                    <a:p>
                      <a:pPr indent="0">
                        <a:buNone/>
                      </a:pPr>
                      <a:r>
                        <a:rPr lang="en-US" sz="825"/>
                        <a:t>A04.02</a:t>
                      </a:r>
                      <a:endParaRPr lang="en-US" altLang="en-US" sz="825"/>
                    </a:p>
                  </a:txBody>
                  <a:tcPr marL="9525" marR="9525" marT="9525" marB="34290" anchor="ctr"/>
                </a:tc>
                <a:tc>
                  <a:txBody>
                    <a:bodyPr/>
                    <a:lstStyle/>
                    <a:p>
                      <a:pPr indent="0">
                        <a:buNone/>
                      </a:pPr>
                      <a:r>
                        <a:rPr lang="zh-CN" sz="825"/>
                        <a:t>神经外科专业</a:t>
                      </a:r>
                      <a:endParaRPr lang="zh-CN" altLang="en-US" sz="825"/>
                    </a:p>
                  </a:txBody>
                  <a:tcPr marL="9525" marR="9525" marT="9525" marB="34290" anchor="ctr"/>
                </a:tc>
                <a:tc>
                  <a:txBody>
                    <a:bodyPr/>
                    <a:lstStyle/>
                    <a:p>
                      <a:pPr indent="0">
                        <a:buNone/>
                      </a:pPr>
                      <a:r>
                        <a:rPr lang="en-US" sz="825"/>
                        <a:t>10211</a:t>
                      </a:r>
                      <a:endParaRPr lang="en-US" altLang="en-US" sz="825"/>
                    </a:p>
                  </a:txBody>
                  <a:tcPr marL="9525" marR="9525" marT="9525" marB="34290" anchor="ctr"/>
                </a:tc>
                <a:tc>
                  <a:txBody>
                    <a:bodyPr/>
                    <a:lstStyle/>
                    <a:p>
                      <a:pPr indent="0">
                        <a:buNone/>
                      </a:pPr>
                      <a:r>
                        <a:rPr lang="zh-CN" sz="825"/>
                        <a:t>神经外科1护理站</a:t>
                      </a:r>
                      <a:endParaRPr lang="zh-CN" altLang="en-US" sz="825"/>
                    </a:p>
                  </a:txBody>
                  <a:tcPr marL="9525" marR="9525" marT="9525" marB="34290" anchor="ctr"/>
                </a:tc>
                <a:extLst>
                  <a:ext uri="{0D108BD9-81ED-4DB2-BD59-A6C34878D82A}">
                    <a16:rowId xmlns:a16="http://schemas.microsoft.com/office/drawing/2014/main" val="10005"/>
                  </a:ext>
                </a:extLst>
              </a:tr>
              <a:tr h="190500">
                <a:tc>
                  <a:txBody>
                    <a:bodyPr/>
                    <a:lstStyle/>
                    <a:p>
                      <a:pPr indent="0">
                        <a:buNone/>
                      </a:pPr>
                      <a:r>
                        <a:rPr lang="en-US" sz="825"/>
                        <a:t>A04.02</a:t>
                      </a:r>
                      <a:endParaRPr lang="en-US" altLang="en-US" sz="825"/>
                    </a:p>
                  </a:txBody>
                  <a:tcPr marL="9525" marR="9525" marT="9525" marB="34290" anchor="ctr"/>
                </a:tc>
                <a:tc>
                  <a:txBody>
                    <a:bodyPr/>
                    <a:lstStyle/>
                    <a:p>
                      <a:pPr indent="0">
                        <a:buNone/>
                      </a:pPr>
                      <a:r>
                        <a:rPr lang="zh-CN" sz="825"/>
                        <a:t>神经外科专业</a:t>
                      </a:r>
                      <a:endParaRPr lang="zh-CN" altLang="en-US" sz="825"/>
                    </a:p>
                  </a:txBody>
                  <a:tcPr marL="9525" marR="9525" marT="9525" marB="34290" anchor="ctr"/>
                </a:tc>
                <a:tc>
                  <a:txBody>
                    <a:bodyPr/>
                    <a:lstStyle/>
                    <a:p>
                      <a:pPr indent="0">
                        <a:buNone/>
                      </a:pPr>
                      <a:r>
                        <a:rPr lang="en-US" sz="825"/>
                        <a:t>10212</a:t>
                      </a:r>
                      <a:endParaRPr lang="en-US" altLang="en-US" sz="825"/>
                    </a:p>
                  </a:txBody>
                  <a:tcPr marL="9525" marR="9525" marT="9525" marB="34290" anchor="ctr"/>
                </a:tc>
                <a:tc>
                  <a:txBody>
                    <a:bodyPr/>
                    <a:lstStyle/>
                    <a:p>
                      <a:pPr indent="0">
                        <a:buNone/>
                      </a:pPr>
                      <a:r>
                        <a:rPr lang="zh-CN" sz="825"/>
                        <a:t>神经外科2护理站</a:t>
                      </a:r>
                      <a:endParaRPr lang="zh-CN" altLang="en-US" sz="825"/>
                    </a:p>
                  </a:txBody>
                  <a:tcPr marL="9525" marR="9525" marT="9525" marB="34290" anchor="ctr"/>
                </a:tc>
                <a:extLst>
                  <a:ext uri="{0D108BD9-81ED-4DB2-BD59-A6C34878D82A}">
                    <a16:rowId xmlns:a16="http://schemas.microsoft.com/office/drawing/2014/main" val="10006"/>
                  </a:ext>
                </a:extLst>
              </a:tr>
              <a:tr h="190500">
                <a:tc>
                  <a:txBody>
                    <a:bodyPr/>
                    <a:lstStyle/>
                    <a:p>
                      <a:pPr indent="0">
                        <a:buNone/>
                      </a:pPr>
                      <a:r>
                        <a:rPr lang="en-US" sz="825"/>
                        <a:t>A04.02</a:t>
                      </a:r>
                      <a:endParaRPr lang="en-US" altLang="en-US" sz="825"/>
                    </a:p>
                  </a:txBody>
                  <a:tcPr marL="9525" marR="9525" marT="9525" marB="34290" anchor="ctr"/>
                </a:tc>
                <a:tc>
                  <a:txBody>
                    <a:bodyPr/>
                    <a:lstStyle/>
                    <a:p>
                      <a:pPr indent="0">
                        <a:buNone/>
                      </a:pPr>
                      <a:r>
                        <a:rPr lang="zh-CN" sz="825"/>
                        <a:t>神经外科专业</a:t>
                      </a:r>
                      <a:endParaRPr lang="zh-CN" altLang="en-US" sz="825"/>
                    </a:p>
                  </a:txBody>
                  <a:tcPr marL="9525" marR="9525" marT="9525" marB="34290" anchor="ctr"/>
                </a:tc>
                <a:tc>
                  <a:txBody>
                    <a:bodyPr/>
                    <a:lstStyle/>
                    <a:p>
                      <a:pPr indent="0">
                        <a:buNone/>
                      </a:pPr>
                      <a:r>
                        <a:rPr lang="en-US" sz="825"/>
                        <a:t>10213</a:t>
                      </a:r>
                      <a:endParaRPr lang="en-US" altLang="en-US" sz="825"/>
                    </a:p>
                  </a:txBody>
                  <a:tcPr marL="9525" marR="9525" marT="9525" marB="34290" anchor="ctr"/>
                </a:tc>
                <a:tc>
                  <a:txBody>
                    <a:bodyPr/>
                    <a:lstStyle/>
                    <a:p>
                      <a:pPr indent="0">
                        <a:buNone/>
                      </a:pPr>
                      <a:r>
                        <a:rPr lang="zh-CN" sz="825"/>
                        <a:t>伽玛刀护理站</a:t>
                      </a:r>
                      <a:endParaRPr lang="zh-CN" altLang="en-US" sz="825"/>
                    </a:p>
                  </a:txBody>
                  <a:tcPr marL="9525" marR="9525" marT="9525" marB="34290" anchor="ctr"/>
                </a:tc>
                <a:extLst>
                  <a:ext uri="{0D108BD9-81ED-4DB2-BD59-A6C34878D82A}">
                    <a16:rowId xmlns:a16="http://schemas.microsoft.com/office/drawing/2014/main" val="10007"/>
                  </a:ext>
                </a:extLst>
              </a:tr>
              <a:tr h="191135">
                <a:tc>
                  <a:txBody>
                    <a:bodyPr/>
                    <a:lstStyle/>
                    <a:p>
                      <a:pPr indent="0">
                        <a:buNone/>
                      </a:pPr>
                      <a:r>
                        <a:rPr lang="en-US" sz="825"/>
                        <a:t>A04.02</a:t>
                      </a:r>
                      <a:endParaRPr lang="en-US" altLang="en-US" sz="825"/>
                    </a:p>
                  </a:txBody>
                  <a:tcPr marL="9525" marR="9525" marT="9525" marB="34290" anchor="ctr"/>
                </a:tc>
                <a:tc>
                  <a:txBody>
                    <a:bodyPr/>
                    <a:lstStyle/>
                    <a:p>
                      <a:pPr indent="0">
                        <a:buNone/>
                      </a:pPr>
                      <a:r>
                        <a:rPr lang="zh-CN" sz="825"/>
                        <a:t>神经外科专业</a:t>
                      </a:r>
                      <a:endParaRPr lang="zh-CN" altLang="en-US" sz="825"/>
                    </a:p>
                  </a:txBody>
                  <a:tcPr marL="9525" marR="9525" marT="9525" marB="34290" anchor="ctr"/>
                </a:tc>
                <a:tc>
                  <a:txBody>
                    <a:bodyPr/>
                    <a:lstStyle/>
                    <a:p>
                      <a:pPr indent="0">
                        <a:buNone/>
                      </a:pPr>
                      <a:r>
                        <a:rPr lang="en-US" sz="825"/>
                        <a:t>10214</a:t>
                      </a:r>
                      <a:endParaRPr lang="en-US" altLang="en-US" sz="825"/>
                    </a:p>
                  </a:txBody>
                  <a:tcPr marL="9525" marR="9525" marT="9525" marB="34290" anchor="ctr"/>
                </a:tc>
                <a:tc>
                  <a:txBody>
                    <a:bodyPr/>
                    <a:lstStyle/>
                    <a:p>
                      <a:pPr indent="0">
                        <a:buNone/>
                      </a:pPr>
                      <a:r>
                        <a:rPr lang="zh-CN" sz="825"/>
                        <a:t>神经外科3护理站D</a:t>
                      </a:r>
                      <a:endParaRPr lang="zh-CN" altLang="en-US" sz="825"/>
                    </a:p>
                  </a:txBody>
                  <a:tcPr marL="9525" marR="9525" marT="9525" marB="34290" anchor="ctr"/>
                </a:tc>
                <a:extLst>
                  <a:ext uri="{0D108BD9-81ED-4DB2-BD59-A6C34878D82A}">
                    <a16:rowId xmlns:a16="http://schemas.microsoft.com/office/drawing/2014/main" val="10008"/>
                  </a:ext>
                </a:extLst>
              </a:tr>
              <a:tr h="190500">
                <a:tc>
                  <a:txBody>
                    <a:bodyPr/>
                    <a:lstStyle/>
                    <a:p>
                      <a:pPr indent="0">
                        <a:buNone/>
                      </a:pPr>
                      <a:r>
                        <a:rPr lang="en-US" sz="825"/>
                        <a:t>A04.02</a:t>
                      </a:r>
                      <a:endParaRPr lang="en-US" altLang="en-US" sz="825"/>
                    </a:p>
                  </a:txBody>
                  <a:tcPr marL="9525" marR="9525" marT="9525" marB="34290" anchor="ctr"/>
                </a:tc>
                <a:tc>
                  <a:txBody>
                    <a:bodyPr/>
                    <a:lstStyle/>
                    <a:p>
                      <a:pPr indent="0">
                        <a:buNone/>
                      </a:pPr>
                      <a:r>
                        <a:rPr lang="zh-CN" sz="825"/>
                        <a:t>神经外科专业</a:t>
                      </a:r>
                      <a:endParaRPr lang="zh-CN" altLang="en-US" sz="825"/>
                    </a:p>
                  </a:txBody>
                  <a:tcPr marL="9525" marR="9525" marT="9525" marB="34290" anchor="ctr"/>
                </a:tc>
                <a:tc>
                  <a:txBody>
                    <a:bodyPr/>
                    <a:lstStyle/>
                    <a:p>
                      <a:pPr indent="0">
                        <a:buNone/>
                      </a:pPr>
                      <a:r>
                        <a:rPr lang="en-US" sz="825"/>
                        <a:t>10215</a:t>
                      </a:r>
                      <a:endParaRPr lang="en-US" altLang="en-US" sz="825"/>
                    </a:p>
                  </a:txBody>
                  <a:tcPr marL="9525" marR="9525" marT="9525" marB="34290" anchor="ctr"/>
                </a:tc>
                <a:tc>
                  <a:txBody>
                    <a:bodyPr/>
                    <a:lstStyle/>
                    <a:p>
                      <a:pPr indent="0">
                        <a:buNone/>
                      </a:pPr>
                      <a:r>
                        <a:rPr lang="zh-CN" sz="825"/>
                        <a:t>神经外科ICU护理站</a:t>
                      </a:r>
                      <a:endParaRPr lang="zh-CN" altLang="en-US" sz="825"/>
                    </a:p>
                  </a:txBody>
                  <a:tcPr marL="9525" marR="9525" marT="9525" marB="34290" anchor="ctr"/>
                </a:tc>
                <a:extLst>
                  <a:ext uri="{0D108BD9-81ED-4DB2-BD59-A6C34878D82A}">
                    <a16:rowId xmlns:a16="http://schemas.microsoft.com/office/drawing/2014/main" val="10009"/>
                  </a:ext>
                </a:extLst>
              </a:tr>
              <a:tr h="190500">
                <a:tc>
                  <a:txBody>
                    <a:bodyPr/>
                    <a:lstStyle/>
                    <a:p>
                      <a:pPr indent="0">
                        <a:buNone/>
                      </a:pPr>
                      <a:r>
                        <a:rPr lang="en-US" sz="825"/>
                        <a:t>A04.02</a:t>
                      </a:r>
                      <a:endParaRPr lang="en-US" altLang="en-US" sz="825"/>
                    </a:p>
                  </a:txBody>
                  <a:tcPr marL="9525" marR="9525" marT="9525" marB="34290" anchor="ctr"/>
                </a:tc>
                <a:tc>
                  <a:txBody>
                    <a:bodyPr/>
                    <a:lstStyle/>
                    <a:p>
                      <a:pPr indent="0">
                        <a:buNone/>
                      </a:pPr>
                      <a:r>
                        <a:rPr lang="zh-CN" sz="825"/>
                        <a:t>神经外科专业</a:t>
                      </a:r>
                      <a:endParaRPr lang="zh-CN" altLang="en-US" sz="825"/>
                    </a:p>
                  </a:txBody>
                  <a:tcPr marL="9525" marR="9525" marT="9525" marB="34290" anchor="ctr"/>
                </a:tc>
                <a:tc>
                  <a:txBody>
                    <a:bodyPr/>
                    <a:lstStyle/>
                    <a:p>
                      <a:pPr indent="0">
                        <a:buNone/>
                      </a:pPr>
                      <a:r>
                        <a:rPr lang="en-US" sz="825"/>
                        <a:t>10221</a:t>
                      </a:r>
                      <a:endParaRPr lang="en-US" altLang="en-US" sz="825"/>
                    </a:p>
                  </a:txBody>
                  <a:tcPr marL="9525" marR="9525" marT="9525" marB="34290" anchor="ctr"/>
                </a:tc>
                <a:tc>
                  <a:txBody>
                    <a:bodyPr/>
                    <a:lstStyle/>
                    <a:p>
                      <a:pPr indent="0">
                        <a:buNone/>
                      </a:pPr>
                      <a:r>
                        <a:rPr lang="zh-CN" sz="825"/>
                        <a:t>神经外科门诊</a:t>
                      </a:r>
                      <a:endParaRPr lang="zh-CN" altLang="en-US" sz="825"/>
                    </a:p>
                  </a:txBody>
                  <a:tcPr marL="9525" marR="9525" marT="9525" marB="34290" anchor="ctr"/>
                </a:tc>
                <a:extLst>
                  <a:ext uri="{0D108BD9-81ED-4DB2-BD59-A6C34878D82A}">
                    <a16:rowId xmlns:a16="http://schemas.microsoft.com/office/drawing/2014/main" val="10010"/>
                  </a:ext>
                </a:extLst>
              </a:tr>
              <a:tr h="191135">
                <a:tc>
                  <a:txBody>
                    <a:bodyPr/>
                    <a:lstStyle/>
                    <a:p>
                      <a:pPr indent="0">
                        <a:buNone/>
                      </a:pPr>
                      <a:r>
                        <a:rPr lang="en-US" sz="825"/>
                        <a:t>A04.02</a:t>
                      </a:r>
                      <a:endParaRPr lang="en-US" altLang="en-US" sz="825"/>
                    </a:p>
                  </a:txBody>
                  <a:tcPr marL="9525" marR="9525" marT="9525" marB="34290" anchor="ctr"/>
                </a:tc>
                <a:tc>
                  <a:txBody>
                    <a:bodyPr/>
                    <a:lstStyle/>
                    <a:p>
                      <a:pPr indent="0">
                        <a:buNone/>
                      </a:pPr>
                      <a:r>
                        <a:rPr lang="zh-CN" sz="825"/>
                        <a:t>神经外科专业</a:t>
                      </a:r>
                      <a:endParaRPr lang="zh-CN" altLang="en-US" sz="825"/>
                    </a:p>
                  </a:txBody>
                  <a:tcPr marL="9525" marR="9525" marT="9525" marB="34290" anchor="ctr"/>
                </a:tc>
                <a:tc>
                  <a:txBody>
                    <a:bodyPr/>
                    <a:lstStyle/>
                    <a:p>
                      <a:pPr indent="0">
                        <a:buNone/>
                      </a:pPr>
                      <a:r>
                        <a:rPr lang="en-US" sz="825"/>
                        <a:t>10222</a:t>
                      </a:r>
                      <a:endParaRPr lang="en-US" altLang="en-US" sz="825"/>
                    </a:p>
                  </a:txBody>
                  <a:tcPr marL="9525" marR="9525" marT="9525" marB="34290" anchor="ctr"/>
                </a:tc>
                <a:tc>
                  <a:txBody>
                    <a:bodyPr/>
                    <a:lstStyle/>
                    <a:p>
                      <a:pPr indent="0">
                        <a:buNone/>
                      </a:pPr>
                      <a:r>
                        <a:rPr lang="zh-CN" sz="825"/>
                        <a:t>神经外科门诊D</a:t>
                      </a:r>
                      <a:endParaRPr lang="zh-CN" altLang="en-US" sz="825"/>
                    </a:p>
                  </a:txBody>
                  <a:tcPr marL="9525" marR="9525" marT="9525" marB="34290" anchor="ctr"/>
                </a:tc>
                <a:extLst>
                  <a:ext uri="{0D108BD9-81ED-4DB2-BD59-A6C34878D82A}">
                    <a16:rowId xmlns:a16="http://schemas.microsoft.com/office/drawing/2014/main" val="10011"/>
                  </a:ext>
                </a:extLst>
              </a:tr>
              <a:tr h="190500">
                <a:tc>
                  <a:txBody>
                    <a:bodyPr/>
                    <a:lstStyle/>
                    <a:p>
                      <a:pPr indent="0">
                        <a:buNone/>
                      </a:pPr>
                      <a:r>
                        <a:rPr lang="en-US" sz="825"/>
                        <a:t>A04.02</a:t>
                      </a:r>
                      <a:endParaRPr lang="en-US" altLang="en-US" sz="825"/>
                    </a:p>
                  </a:txBody>
                  <a:tcPr marL="9525" marR="9525" marT="9525" marB="34290" anchor="ctr"/>
                </a:tc>
                <a:tc>
                  <a:txBody>
                    <a:bodyPr/>
                    <a:lstStyle/>
                    <a:p>
                      <a:pPr indent="0">
                        <a:buNone/>
                      </a:pPr>
                      <a:r>
                        <a:rPr lang="zh-CN" sz="825"/>
                        <a:t>神经外科专业</a:t>
                      </a:r>
                      <a:endParaRPr lang="zh-CN" altLang="en-US" sz="825"/>
                    </a:p>
                  </a:txBody>
                  <a:tcPr marL="9525" marR="9525" marT="9525" marB="34290" anchor="ctr"/>
                </a:tc>
                <a:tc>
                  <a:txBody>
                    <a:bodyPr/>
                    <a:lstStyle/>
                    <a:p>
                      <a:pPr indent="0">
                        <a:buNone/>
                      </a:pPr>
                      <a:r>
                        <a:rPr lang="en-US" sz="825"/>
                        <a:t>10241</a:t>
                      </a:r>
                      <a:endParaRPr lang="en-US" altLang="en-US" sz="825"/>
                    </a:p>
                  </a:txBody>
                  <a:tcPr marL="9525" marR="9525" marT="9525" marB="34290" anchor="ctr"/>
                </a:tc>
                <a:tc>
                  <a:txBody>
                    <a:bodyPr/>
                    <a:lstStyle/>
                    <a:p>
                      <a:pPr indent="0">
                        <a:buNone/>
                      </a:pPr>
                      <a:r>
                        <a:rPr lang="zh-CN" sz="825"/>
                        <a:t>伽玛刀手术室</a:t>
                      </a:r>
                      <a:endParaRPr lang="zh-CN" altLang="en-US" sz="825"/>
                    </a:p>
                  </a:txBody>
                  <a:tcPr marL="9525" marR="9525" marT="9525" marB="34290" anchor="ctr"/>
                </a:tc>
                <a:extLst>
                  <a:ext uri="{0D108BD9-81ED-4DB2-BD59-A6C34878D82A}">
                    <a16:rowId xmlns:a16="http://schemas.microsoft.com/office/drawing/2014/main" val="10012"/>
                  </a:ext>
                </a:extLst>
              </a:tr>
            </a:tbl>
          </a:graphicData>
        </a:graphic>
      </p:graphicFrame>
      <p:sp>
        <p:nvSpPr>
          <p:cNvPr id="6" name="线形标注 2 5"/>
          <p:cNvSpPr/>
          <p:nvPr/>
        </p:nvSpPr>
        <p:spPr>
          <a:xfrm>
            <a:off x="3895725" y="1505109"/>
            <a:ext cx="4741069" cy="2978468"/>
          </a:xfrm>
          <a:prstGeom prst="borderCallout2">
            <a:avLst>
              <a:gd name="adj1" fmla="val 18734"/>
              <a:gd name="adj2" fmla="val -174"/>
              <a:gd name="adj3" fmla="val 27731"/>
              <a:gd name="adj4" fmla="val -6455"/>
              <a:gd name="adj5" fmla="val 40651"/>
              <a:gd name="adj6" fmla="val -14773"/>
            </a:avLst>
          </a:prstGeom>
          <a:noFill/>
          <a:ln w="28575" cmpd="dbl">
            <a:solidFill>
              <a:schemeClr val="accent1">
                <a:shade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t>2.8 Medicare billing statements</a:t>
            </a:r>
          </a:p>
        </p:txBody>
      </p:sp>
      <p:sp>
        <p:nvSpPr>
          <p:cNvPr id="3" name="内容占位符 2"/>
          <p:cNvSpPr>
            <a:spLocks noGrp="1"/>
          </p:cNvSpPr>
          <p:nvPr>
            <p:ph idx="1"/>
          </p:nvPr>
        </p:nvSpPr>
        <p:spPr/>
        <p:txBody>
          <a:bodyPr>
            <a:normAutofit lnSpcReduction="20000"/>
          </a:bodyPr>
          <a:lstStyle/>
          <a:p>
            <a:pPr>
              <a:lnSpc>
                <a:spcPct val="150000"/>
              </a:lnSpc>
            </a:pPr>
            <a:r>
              <a:rPr lang="en-US" altLang="zh-CN"/>
              <a:t>“医保结算清单”是指医保定点医疗机构在开展</a:t>
            </a:r>
            <a:r>
              <a:rPr lang="zh-CN" altLang="en-US"/>
              <a:t>各种</a:t>
            </a:r>
            <a:r>
              <a:rPr lang="en-US" altLang="zh-CN"/>
              <a:t>医疗服务后，向医保部门“申请费用结算”时提交的</a:t>
            </a:r>
            <a:r>
              <a:rPr lang="en-US" altLang="zh-CN">
                <a:solidFill>
                  <a:srgbClr val="FF0000"/>
                </a:solidFill>
              </a:rPr>
              <a:t>数据清单</a:t>
            </a:r>
            <a:r>
              <a:rPr lang="zh-CN" altLang="en-US"/>
              <a:t>。是进行</a:t>
            </a:r>
            <a:r>
              <a:rPr lang="en-US" altLang="zh-CN"/>
              <a:t>DRG</a:t>
            </a:r>
            <a:r>
              <a:rPr lang="zh-CN" altLang="en-US"/>
              <a:t>分组的数据基础。</a:t>
            </a:r>
          </a:p>
          <a:p>
            <a:pPr>
              <a:lnSpc>
                <a:spcPct val="150000"/>
              </a:lnSpc>
            </a:pPr>
            <a:r>
              <a:rPr lang="zh-CN" altLang="en-US"/>
              <a:t>医保结算清单数据指标共有193项，其中</a:t>
            </a:r>
          </a:p>
          <a:p>
            <a:pPr marL="914400" lvl="1" indent="-457200">
              <a:lnSpc>
                <a:spcPct val="150000"/>
              </a:lnSpc>
              <a:buFont typeface="+mj-ea"/>
              <a:buAutoNum type="circleNumDbPlain"/>
            </a:pPr>
            <a:r>
              <a:rPr lang="zh-CN" altLang="en-US"/>
              <a:t>病人基本信息：31项</a:t>
            </a:r>
          </a:p>
          <a:p>
            <a:pPr marL="914400" lvl="1" indent="-457200">
              <a:lnSpc>
                <a:spcPct val="150000"/>
              </a:lnSpc>
              <a:buFont typeface="+mj-ea"/>
              <a:buAutoNum type="circleNumDbPlain"/>
            </a:pPr>
            <a:r>
              <a:rPr lang="zh-CN" altLang="en-US"/>
              <a:t>门诊慢特病诊疗信息：6项</a:t>
            </a:r>
          </a:p>
          <a:p>
            <a:pPr marL="914400" lvl="1" indent="-457200">
              <a:lnSpc>
                <a:spcPct val="150000"/>
              </a:lnSpc>
              <a:buFont typeface="+mj-ea"/>
              <a:buAutoNum type="circleNumDbPlain"/>
            </a:pPr>
            <a:r>
              <a:rPr lang="zh-CN" altLang="en-US"/>
              <a:t>住院诊疗信息：58项（主要来源于住院病案首页）</a:t>
            </a:r>
          </a:p>
          <a:p>
            <a:pPr marL="914400" lvl="1" indent="-457200">
              <a:lnSpc>
                <a:spcPct val="150000"/>
              </a:lnSpc>
              <a:buFont typeface="+mj-ea"/>
              <a:buAutoNum type="circleNumDbPlain"/>
            </a:pPr>
            <a:r>
              <a:rPr lang="zh-CN" altLang="en-US"/>
              <a:t>医疗收费信息：98项</a:t>
            </a:r>
          </a:p>
        </p:txBody>
      </p:sp>
      <p:pic>
        <p:nvPicPr>
          <p:cNvPr id="6" name="图片 5" descr="DRGs"/>
          <p:cNvPicPr>
            <a:picLocks noChangeAspect="1"/>
          </p:cNvPicPr>
          <p:nvPr>
            <p:custDataLst>
              <p:tags r:id="rId1"/>
            </p:custDataLst>
          </p:nvPr>
        </p:nvPicPr>
        <p:blipFill>
          <a:blip r:embed="rId3"/>
          <a:stretch>
            <a:fillRect/>
          </a:stretch>
        </p:blipFill>
        <p:spPr>
          <a:xfrm>
            <a:off x="6065520" y="2788285"/>
            <a:ext cx="2300605" cy="153416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9478" y="273845"/>
            <a:ext cx="4981073" cy="1321199"/>
          </a:xfrm>
        </p:spPr>
        <p:txBody>
          <a:bodyPr/>
          <a:lstStyle/>
          <a:p>
            <a:r>
              <a:rPr lang="en-US" dirty="0"/>
              <a:t>Meet the Speaker</a:t>
            </a:r>
          </a:p>
        </p:txBody>
      </p:sp>
      <p:sp>
        <p:nvSpPr>
          <p:cNvPr id="3" name="Content Placeholder 2"/>
          <p:cNvSpPr>
            <a:spLocks noGrp="1"/>
          </p:cNvSpPr>
          <p:nvPr>
            <p:ph idx="1"/>
          </p:nvPr>
        </p:nvSpPr>
        <p:spPr>
          <a:xfrm>
            <a:off x="3829478" y="1759268"/>
            <a:ext cx="4981073" cy="330790"/>
          </a:xfrm>
        </p:spPr>
        <p:txBody>
          <a:bodyPr/>
          <a:lstStyle/>
          <a:p>
            <a:r>
              <a:rPr lang="en-US" altLang="zh-CN" dirty="0"/>
              <a:t>Hongwei Cai</a:t>
            </a:r>
          </a:p>
        </p:txBody>
      </p:sp>
      <p:sp>
        <p:nvSpPr>
          <p:cNvPr id="6" name="Content Placeholder 2"/>
          <p:cNvSpPr txBox="1"/>
          <p:nvPr/>
        </p:nvSpPr>
        <p:spPr>
          <a:xfrm>
            <a:off x="3829477" y="2145059"/>
            <a:ext cx="4981073" cy="570640"/>
          </a:xfrm>
          <a:prstGeom prst="rect">
            <a:avLst/>
          </a:prstGeom>
        </p:spPr>
        <p:txBody>
          <a:bodyPr vert="horz" lIns="0" tIns="0" rIns="0" bIns="0" rtlCol="0">
            <a:normAutofit fontScale="90000"/>
          </a:bodyPr>
          <a:lstStyle>
            <a:lvl1pPr marL="0" indent="0" algn="l" defTabSz="685800" rtl="0" eaLnBrk="1" latinLnBrk="0" hangingPunct="1">
              <a:lnSpc>
                <a:spcPct val="90000"/>
              </a:lnSpc>
              <a:spcBef>
                <a:spcPts val="750"/>
              </a:spcBef>
              <a:buFont typeface="+mj-lt"/>
              <a:buNone/>
              <a:defRPr sz="1800" kern="1200">
                <a:solidFill>
                  <a:schemeClr val="bg1"/>
                </a:solidFill>
                <a:latin typeface="+mn-lt"/>
                <a:ea typeface="+mn-ea"/>
                <a:cs typeface="+mn-cs"/>
              </a:defRPr>
            </a:lvl1pPr>
            <a:lvl2pPr marL="5080" indent="0" algn="l" defTabSz="685800" rtl="0" eaLnBrk="1" latinLnBrk="0" hangingPunct="1">
              <a:lnSpc>
                <a:spcPct val="90000"/>
              </a:lnSpc>
              <a:spcBef>
                <a:spcPts val="375"/>
              </a:spcBef>
              <a:buFont typeface="+mj-lt"/>
              <a:buNone/>
              <a:defRPr sz="1400" kern="1200">
                <a:solidFill>
                  <a:schemeClr val="bg1"/>
                </a:solidFill>
                <a:latin typeface="+mn-lt"/>
                <a:ea typeface="+mn-ea"/>
                <a:cs typeface="+mn-cs"/>
              </a:defRPr>
            </a:lvl2pPr>
            <a:lvl3pPr marL="5080" indent="0" algn="l" defTabSz="685800" rtl="0" eaLnBrk="1" latinLnBrk="0" hangingPunct="1">
              <a:lnSpc>
                <a:spcPct val="90000"/>
              </a:lnSpc>
              <a:spcBef>
                <a:spcPts val="375"/>
              </a:spcBef>
              <a:buFont typeface="+mj-lt"/>
              <a:buNone/>
              <a:defRPr sz="1200" kern="1200">
                <a:solidFill>
                  <a:schemeClr val="bg1"/>
                </a:solidFill>
                <a:latin typeface="+mn-lt"/>
                <a:ea typeface="+mn-ea"/>
                <a:cs typeface="+mn-cs"/>
              </a:defRPr>
            </a:lvl3pPr>
            <a:lvl4pPr marL="5080" indent="0" algn="l" defTabSz="685800" rtl="0" eaLnBrk="1" latinLnBrk="0" hangingPunct="1">
              <a:lnSpc>
                <a:spcPct val="90000"/>
              </a:lnSpc>
              <a:spcBef>
                <a:spcPts val="375"/>
              </a:spcBef>
              <a:buFont typeface="+mj-lt"/>
              <a:buNone/>
              <a:defRPr sz="1100" kern="1200">
                <a:solidFill>
                  <a:schemeClr val="bg1"/>
                </a:solidFill>
                <a:latin typeface="+mn-lt"/>
                <a:ea typeface="+mn-ea"/>
                <a:cs typeface="+mn-cs"/>
              </a:defRPr>
            </a:lvl4pPr>
            <a:lvl5pPr marL="5080" indent="0" algn="l" defTabSz="685800" rtl="0" eaLnBrk="1" latinLnBrk="0" hangingPunct="1">
              <a:lnSpc>
                <a:spcPct val="90000"/>
              </a:lnSpc>
              <a:spcBef>
                <a:spcPts val="375"/>
              </a:spcBef>
              <a:buFont typeface="+mj-lt"/>
              <a:buNone/>
              <a:defRPr sz="110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400" dirty="0">
                <a:solidFill>
                  <a:schemeClr val="accent4"/>
                </a:solidFill>
              </a:rPr>
              <a:t>Title:</a:t>
            </a:r>
            <a:r>
              <a:rPr lang="en-US" sz="1400" dirty="0"/>
              <a:t> Deputy director of information technology department</a:t>
            </a:r>
          </a:p>
          <a:p>
            <a:r>
              <a:rPr lang="en-US" sz="1400" dirty="0">
                <a:solidFill>
                  <a:schemeClr val="accent4"/>
                </a:solidFill>
              </a:rPr>
              <a:t>Organization:</a:t>
            </a:r>
            <a:r>
              <a:rPr lang="en-US" sz="1400" dirty="0"/>
              <a:t> First Affiliated Hospital of Xi'an Jiaotong University</a:t>
            </a:r>
          </a:p>
          <a:p>
            <a:endParaRPr lang="en-US" sz="1400" dirty="0"/>
          </a:p>
        </p:txBody>
      </p:sp>
      <p:sp>
        <p:nvSpPr>
          <p:cNvPr id="7" name="Content Placeholder 2"/>
          <p:cNvSpPr txBox="1"/>
          <p:nvPr/>
        </p:nvSpPr>
        <p:spPr>
          <a:xfrm>
            <a:off x="3835400" y="2785745"/>
            <a:ext cx="4980940" cy="1820545"/>
          </a:xfrm>
          <a:prstGeom prst="rect">
            <a:avLst/>
          </a:prstGeom>
        </p:spPr>
        <p:txBody>
          <a:bodyPr vert="horz" lIns="0" tIns="0" rIns="0" bIns="0" rtlCol="0">
            <a:normAutofit fontScale="90000" lnSpcReduction="20000"/>
          </a:bodyPr>
          <a:lstStyle>
            <a:lvl1pPr marL="0" indent="0" algn="l" defTabSz="685800" rtl="0" eaLnBrk="1" latinLnBrk="0" hangingPunct="1">
              <a:lnSpc>
                <a:spcPct val="90000"/>
              </a:lnSpc>
              <a:spcBef>
                <a:spcPts val="750"/>
              </a:spcBef>
              <a:buFont typeface="+mj-lt"/>
              <a:buNone/>
              <a:defRPr sz="1800" kern="1200">
                <a:solidFill>
                  <a:schemeClr val="bg1"/>
                </a:solidFill>
                <a:latin typeface="+mn-lt"/>
                <a:ea typeface="+mn-ea"/>
                <a:cs typeface="+mn-cs"/>
              </a:defRPr>
            </a:lvl1pPr>
            <a:lvl2pPr marL="5080" indent="0" algn="l" defTabSz="685800" rtl="0" eaLnBrk="1" latinLnBrk="0" hangingPunct="1">
              <a:lnSpc>
                <a:spcPct val="90000"/>
              </a:lnSpc>
              <a:spcBef>
                <a:spcPts val="375"/>
              </a:spcBef>
              <a:buFont typeface="+mj-lt"/>
              <a:buNone/>
              <a:defRPr sz="1400" kern="1200">
                <a:solidFill>
                  <a:schemeClr val="bg1"/>
                </a:solidFill>
                <a:latin typeface="+mn-lt"/>
                <a:ea typeface="+mn-ea"/>
                <a:cs typeface="+mn-cs"/>
              </a:defRPr>
            </a:lvl2pPr>
            <a:lvl3pPr marL="5080" indent="0" algn="l" defTabSz="685800" rtl="0" eaLnBrk="1" latinLnBrk="0" hangingPunct="1">
              <a:lnSpc>
                <a:spcPct val="90000"/>
              </a:lnSpc>
              <a:spcBef>
                <a:spcPts val="375"/>
              </a:spcBef>
              <a:buFont typeface="+mj-lt"/>
              <a:buNone/>
              <a:defRPr sz="1200" kern="1200">
                <a:solidFill>
                  <a:schemeClr val="bg1"/>
                </a:solidFill>
                <a:latin typeface="+mn-lt"/>
                <a:ea typeface="+mn-ea"/>
                <a:cs typeface="+mn-cs"/>
              </a:defRPr>
            </a:lvl3pPr>
            <a:lvl4pPr marL="5080" indent="0" algn="l" defTabSz="685800" rtl="0" eaLnBrk="1" latinLnBrk="0" hangingPunct="1">
              <a:lnSpc>
                <a:spcPct val="90000"/>
              </a:lnSpc>
              <a:spcBef>
                <a:spcPts val="375"/>
              </a:spcBef>
              <a:buFont typeface="+mj-lt"/>
              <a:buNone/>
              <a:defRPr sz="1100" kern="1200">
                <a:solidFill>
                  <a:schemeClr val="bg1"/>
                </a:solidFill>
                <a:latin typeface="+mn-lt"/>
                <a:ea typeface="+mn-ea"/>
                <a:cs typeface="+mn-cs"/>
              </a:defRPr>
            </a:lvl4pPr>
            <a:lvl5pPr marL="5080" indent="0" algn="l" defTabSz="685800" rtl="0" eaLnBrk="1" latinLnBrk="0" hangingPunct="1">
              <a:lnSpc>
                <a:spcPct val="90000"/>
              </a:lnSpc>
              <a:spcBef>
                <a:spcPts val="375"/>
              </a:spcBef>
              <a:buFont typeface="+mj-lt"/>
              <a:buNone/>
              <a:defRPr sz="110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indent="-171450">
              <a:lnSpc>
                <a:spcPct val="150000"/>
              </a:lnSpc>
              <a:buFont typeface="Arial" panose="020B0604020202020204" pitchFamily="34" charset="0"/>
              <a:buChar char="•"/>
            </a:pPr>
            <a:r>
              <a:rPr lang="en-US" sz="1200" dirty="0">
                <a:sym typeface="+mn-ea"/>
              </a:rPr>
              <a:t>Developed the earliest Minimization random allocation system(MagMin) in China in 2005. </a:t>
            </a:r>
          </a:p>
          <a:p>
            <a:pPr marL="171450" indent="-171450">
              <a:lnSpc>
                <a:spcPct val="150000"/>
              </a:lnSpc>
              <a:buFont typeface="Arial" panose="020B0604020202020204" pitchFamily="34" charset="0"/>
              <a:buChar char="•"/>
            </a:pPr>
            <a:r>
              <a:rPr lang="en-US" sz="1200" dirty="0"/>
              <a:t>Presided over one National Natural Science Foundation of China and two Shaanxi Provincial Funds.</a:t>
            </a:r>
          </a:p>
          <a:p>
            <a:pPr marL="171450" indent="-171450">
              <a:lnSpc>
                <a:spcPct val="150000"/>
              </a:lnSpc>
              <a:buFont typeface="Arial" panose="020B0604020202020204" pitchFamily="34" charset="0"/>
              <a:buChar char="•"/>
            </a:pPr>
            <a:r>
              <a:rPr lang="en-US" sz="1200" dirty="0"/>
              <a:t>Published more than 40 academic papers with first and corresponding authors.</a:t>
            </a:r>
          </a:p>
          <a:p>
            <a:pPr marL="171450" indent="-171450">
              <a:lnSpc>
                <a:spcPct val="150000"/>
              </a:lnSpc>
              <a:buFont typeface="Arial" panose="020B0604020202020204" pitchFamily="34" charset="0"/>
              <a:buChar char="•"/>
            </a:pPr>
            <a:r>
              <a:rPr lang="en-US" sz="1200" dirty="0"/>
              <a:t>Hosted the construction of many large-scale clinical information systems</a:t>
            </a:r>
          </a:p>
        </p:txBody>
      </p:sp>
      <p:pic>
        <p:nvPicPr>
          <p:cNvPr id="4" name="图片 3" descr="西装标准照"/>
          <p:cNvPicPr>
            <a:picLocks noChangeAspect="1"/>
          </p:cNvPicPr>
          <p:nvPr/>
        </p:nvPicPr>
        <p:blipFill>
          <a:blip r:embed="rId3"/>
          <a:stretch>
            <a:fillRect/>
          </a:stretch>
        </p:blipFill>
        <p:spPr>
          <a:xfrm>
            <a:off x="1041400" y="1216660"/>
            <a:ext cx="1552575" cy="220726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a:sym typeface="+mn-ea"/>
              </a:rPr>
              <a:t>2.8.1 Basic patient information (31 items)</a:t>
            </a:r>
          </a:p>
        </p:txBody>
      </p:sp>
      <p:sp>
        <p:nvSpPr>
          <p:cNvPr id="3" name="内容占位符 2"/>
          <p:cNvSpPr>
            <a:spLocks noGrp="1"/>
          </p:cNvSpPr>
          <p:nvPr>
            <p:ph idx="1"/>
          </p:nvPr>
        </p:nvSpPr>
        <p:spPr/>
        <p:txBody>
          <a:bodyPr>
            <a:normAutofit lnSpcReduction="10000"/>
          </a:bodyPr>
          <a:lstStyle/>
          <a:p>
            <a:pPr>
              <a:lnSpc>
                <a:spcPct val="100000"/>
              </a:lnSpc>
            </a:pPr>
            <a:r>
              <a:rPr lang="zh-CN" altLang="en-US"/>
              <a:t>主要用于定点医疗机构和患者的身份识别。如：</a:t>
            </a:r>
          </a:p>
          <a:p>
            <a:pPr marL="342900" indent="-342900">
              <a:lnSpc>
                <a:spcPct val="100000"/>
              </a:lnSpc>
              <a:buAutoNum type="arabicPeriod"/>
            </a:pPr>
            <a:r>
              <a:rPr lang="zh-CN" altLang="en-US"/>
              <a:t>清单流水号</a:t>
            </a:r>
          </a:p>
          <a:p>
            <a:pPr marL="342900" indent="-342900">
              <a:lnSpc>
                <a:spcPct val="100000"/>
              </a:lnSpc>
              <a:buAutoNum type="arabicPeriod"/>
            </a:pPr>
            <a:r>
              <a:rPr lang="zh-CN" altLang="en-US"/>
              <a:t>定点医疗机构名称及代码</a:t>
            </a:r>
            <a:endParaRPr lang="en-US" altLang="zh-CN"/>
          </a:p>
          <a:p>
            <a:pPr marL="342900" indent="-342900">
              <a:lnSpc>
                <a:spcPct val="100000"/>
              </a:lnSpc>
              <a:buAutoNum type="arabicPeriod"/>
            </a:pPr>
            <a:r>
              <a:rPr lang="en-US" altLang="zh-CN"/>
              <a:t>医保编号</a:t>
            </a:r>
          </a:p>
          <a:p>
            <a:pPr marL="342900" indent="-342900">
              <a:lnSpc>
                <a:spcPct val="100000"/>
              </a:lnSpc>
              <a:buAutoNum type="arabicPeriod"/>
            </a:pPr>
            <a:r>
              <a:rPr lang="en-US" altLang="zh-CN"/>
              <a:t>病案号</a:t>
            </a:r>
          </a:p>
          <a:p>
            <a:pPr marL="342900" indent="-342900">
              <a:lnSpc>
                <a:spcPct val="100000"/>
              </a:lnSpc>
              <a:buAutoNum type="arabicPeriod"/>
            </a:pPr>
            <a:r>
              <a:rPr lang="zh-CN" altLang="en-US"/>
              <a:t>申报时间</a:t>
            </a:r>
          </a:p>
          <a:p>
            <a:pPr marL="342900" indent="-342900">
              <a:lnSpc>
                <a:spcPct val="100000"/>
              </a:lnSpc>
              <a:buAutoNum type="arabicPeriod"/>
            </a:pPr>
            <a:r>
              <a:rPr lang="zh-CN" altLang="en-US"/>
              <a:t>姓名，性别，出生日期</a:t>
            </a:r>
          </a:p>
          <a:p>
            <a:pPr marL="342900" indent="-342900">
              <a:lnSpc>
                <a:spcPct val="100000"/>
              </a:lnSpc>
              <a:buAutoNum type="arabicPeriod"/>
            </a:pPr>
            <a:r>
              <a:rPr lang="zh-CN" altLang="en-US">
                <a:sym typeface="+mn-ea"/>
              </a:rPr>
              <a:t>医保类型</a:t>
            </a:r>
          </a:p>
          <a:p>
            <a:pPr marL="342900" indent="-342900">
              <a:lnSpc>
                <a:spcPct val="100000"/>
              </a:lnSpc>
              <a:buAutoNum type="arabicPeriod"/>
            </a:pPr>
            <a:r>
              <a:rPr lang="zh-CN" altLang="en-US">
                <a:sym typeface="+mn-ea"/>
              </a:rPr>
              <a:t>参保地</a:t>
            </a:r>
          </a:p>
          <a:p>
            <a:pPr marL="0" indent="0">
              <a:lnSpc>
                <a:spcPct val="100000"/>
              </a:lnSpc>
              <a:buNone/>
            </a:pPr>
            <a:r>
              <a:rPr lang="en-US" altLang="zh-CN"/>
              <a:t>......</a:t>
            </a:r>
            <a:endParaRPr lang="zh-CN" altLang="en-US"/>
          </a:p>
          <a:p>
            <a:pPr marL="0" indent="0">
              <a:buNone/>
            </a:pPr>
            <a:endParaRPr lang="zh-CN" altLang="en-US">
              <a:sym typeface="+mn-ea"/>
            </a:endParaRPr>
          </a:p>
          <a:p>
            <a:pPr marL="0" indent="0">
              <a:buNone/>
            </a:pPr>
            <a:endParaRPr lang="zh-CN" altLang="en-US"/>
          </a:p>
          <a:p>
            <a:pPr marL="0" indent="0">
              <a:buNone/>
            </a:pPr>
            <a:endParaRPr lang="zh-CN" altLang="en-US"/>
          </a:p>
        </p:txBody>
      </p:sp>
      <p:pic>
        <p:nvPicPr>
          <p:cNvPr id="4" name="图片 3"/>
          <p:cNvPicPr>
            <a:picLocks noChangeAspect="1"/>
          </p:cNvPicPr>
          <p:nvPr>
            <p:custDataLst>
              <p:tags r:id="rId1"/>
            </p:custDataLst>
          </p:nvPr>
        </p:nvPicPr>
        <p:blipFill>
          <a:blip r:embed="rId4"/>
          <a:stretch>
            <a:fillRect/>
          </a:stretch>
        </p:blipFill>
        <p:spPr>
          <a:xfrm>
            <a:off x="3697605" y="2258695"/>
            <a:ext cx="4989195" cy="2057400"/>
          </a:xfrm>
          <a:prstGeom prst="rect">
            <a:avLst/>
          </a:prstGeom>
          <a:ln>
            <a:solidFill>
              <a:schemeClr val="bg1">
                <a:lumMod val="85000"/>
              </a:schemeClr>
            </a:solid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t>2.8.2 Information on outpatient chronic </a:t>
            </a:r>
            <a:r>
              <a:rPr lang="en-US"/>
              <a:t>&amp; </a:t>
            </a:r>
            <a:r>
              <a:t>special diseases (6 items)</a:t>
            </a:r>
          </a:p>
        </p:txBody>
      </p:sp>
      <p:sp>
        <p:nvSpPr>
          <p:cNvPr id="3" name="内容占位符 2"/>
          <p:cNvSpPr>
            <a:spLocks noGrp="1"/>
          </p:cNvSpPr>
          <p:nvPr>
            <p:ph idx="1"/>
          </p:nvPr>
        </p:nvSpPr>
        <p:spPr/>
        <p:txBody>
          <a:bodyPr>
            <a:normAutofit lnSpcReduction="20000"/>
          </a:bodyPr>
          <a:lstStyle/>
          <a:p>
            <a:pPr marL="342900" indent="-342900">
              <a:lnSpc>
                <a:spcPct val="150000"/>
              </a:lnSpc>
              <a:buAutoNum type="arabicPeriod"/>
            </a:pPr>
            <a:r>
              <a:rPr lang="zh-CN" altLang="en-US"/>
              <a:t>诊断科别：</a:t>
            </a:r>
            <a:r>
              <a:rPr lang="zh-CN" altLang="en-US" sz="1500"/>
              <a:t>按照《医疗卫生机构业务科室分类与代码》（CT 08.00.002）标准</a:t>
            </a:r>
            <a:endParaRPr lang="zh-CN" altLang="en-US"/>
          </a:p>
          <a:p>
            <a:pPr marL="342900" indent="-342900">
              <a:lnSpc>
                <a:spcPct val="150000"/>
              </a:lnSpc>
              <a:buAutoNum type="arabicPeriod"/>
            </a:pPr>
            <a:r>
              <a:rPr lang="zh-CN" altLang="en-US"/>
              <a:t>就诊日期</a:t>
            </a:r>
          </a:p>
          <a:p>
            <a:pPr marL="342900" indent="-342900">
              <a:lnSpc>
                <a:spcPct val="150000"/>
              </a:lnSpc>
              <a:buAutoNum type="arabicPeriod"/>
            </a:pPr>
            <a:r>
              <a:rPr lang="zh-CN" altLang="en-US"/>
              <a:t>病种名称</a:t>
            </a:r>
          </a:p>
          <a:p>
            <a:pPr marL="342900" indent="-342900">
              <a:lnSpc>
                <a:spcPct val="150000"/>
              </a:lnSpc>
              <a:buAutoNum type="arabicPeriod"/>
            </a:pPr>
            <a:r>
              <a:rPr lang="zh-CN" altLang="en-US"/>
              <a:t>病种代码</a:t>
            </a:r>
          </a:p>
          <a:p>
            <a:pPr marL="342900" indent="-342900">
              <a:lnSpc>
                <a:spcPct val="150000"/>
              </a:lnSpc>
              <a:buAutoNum type="arabicPeriod"/>
            </a:pPr>
            <a:r>
              <a:rPr lang="zh-CN" altLang="en-US"/>
              <a:t>手术及操作名称</a:t>
            </a:r>
          </a:p>
          <a:p>
            <a:pPr marL="342900" indent="-342900">
              <a:lnSpc>
                <a:spcPct val="150000"/>
              </a:lnSpc>
              <a:buAutoNum type="arabicPeriod"/>
            </a:pPr>
            <a:r>
              <a:rPr lang="zh-CN" altLang="en-US"/>
              <a:t>手术及操作代码</a:t>
            </a:r>
            <a:endParaRPr lang="en-US" altLang="zh-CN"/>
          </a:p>
        </p:txBody>
      </p:sp>
      <p:pic>
        <p:nvPicPr>
          <p:cNvPr id="4" name="图片 3"/>
          <p:cNvPicPr>
            <a:picLocks noChangeAspect="1"/>
          </p:cNvPicPr>
          <p:nvPr>
            <p:custDataLst>
              <p:tags r:id="rId1"/>
            </p:custDataLst>
          </p:nvPr>
        </p:nvPicPr>
        <p:blipFill>
          <a:blip r:embed="rId3"/>
          <a:stretch>
            <a:fillRect/>
          </a:stretch>
        </p:blipFill>
        <p:spPr>
          <a:xfrm>
            <a:off x="2040890" y="3832225"/>
            <a:ext cx="6116320" cy="80073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t>2.8.3 Hospitalization Information Data (58</a:t>
            </a:r>
            <a:r>
              <a:rPr lang="en-US"/>
              <a:t> items</a:t>
            </a:r>
            <a:r>
              <a:t>)</a:t>
            </a:r>
          </a:p>
        </p:txBody>
      </p:sp>
      <p:sp>
        <p:nvSpPr>
          <p:cNvPr id="3" name="内容占位符 2"/>
          <p:cNvSpPr>
            <a:spLocks noGrp="1"/>
          </p:cNvSpPr>
          <p:nvPr>
            <p:ph idx="1"/>
          </p:nvPr>
        </p:nvSpPr>
        <p:spPr>
          <a:xfrm>
            <a:off x="717233" y="957739"/>
            <a:ext cx="7798118" cy="3905726"/>
          </a:xfrm>
        </p:spPr>
        <p:txBody>
          <a:bodyPr>
            <a:noAutofit/>
          </a:bodyPr>
          <a:lstStyle/>
          <a:p>
            <a:pPr marL="342900" indent="-342900">
              <a:lnSpc>
                <a:spcPct val="150000"/>
              </a:lnSpc>
              <a:buAutoNum type="arabicPeriod"/>
            </a:pPr>
            <a:r>
              <a:rPr lang="zh-CN" altLang="en-US" sz="1500"/>
              <a:t>住院医疗类型</a:t>
            </a:r>
          </a:p>
          <a:p>
            <a:pPr marL="342900" indent="-342900">
              <a:lnSpc>
                <a:spcPct val="150000"/>
              </a:lnSpc>
              <a:buAutoNum type="arabicPeriod"/>
            </a:pPr>
            <a:r>
              <a:rPr lang="zh-CN" altLang="en-US" sz="1500"/>
              <a:t>入院途径</a:t>
            </a:r>
          </a:p>
          <a:p>
            <a:pPr marL="342900" indent="-342900">
              <a:lnSpc>
                <a:spcPct val="150000"/>
              </a:lnSpc>
              <a:buAutoNum type="arabicPeriod"/>
            </a:pPr>
            <a:r>
              <a:rPr lang="zh-CN" altLang="en-US" sz="1500"/>
              <a:t>治疗类别</a:t>
            </a:r>
          </a:p>
          <a:p>
            <a:pPr marL="342900" indent="-342900">
              <a:lnSpc>
                <a:spcPct val="150000"/>
              </a:lnSpc>
              <a:buAutoNum type="arabicPeriod"/>
            </a:pPr>
            <a:r>
              <a:rPr lang="zh-CN" altLang="en-US" sz="1500"/>
              <a:t>入院时间；入院科别；转科科别</a:t>
            </a:r>
          </a:p>
          <a:p>
            <a:pPr marL="342900" indent="-342900">
              <a:lnSpc>
                <a:spcPct val="150000"/>
              </a:lnSpc>
              <a:buAutoNum type="arabicPeriod"/>
            </a:pPr>
            <a:r>
              <a:rPr lang="zh-CN" altLang="en-US" sz="1500"/>
              <a:t>出院时间；出院科别</a:t>
            </a:r>
          </a:p>
          <a:p>
            <a:pPr marL="342900" indent="-342900">
              <a:lnSpc>
                <a:spcPct val="150000"/>
              </a:lnSpc>
              <a:buAutoNum type="arabicPeriod"/>
            </a:pPr>
            <a:r>
              <a:rPr lang="zh-CN" altLang="en-US" sz="1500"/>
              <a:t>实际住院天数</a:t>
            </a:r>
          </a:p>
          <a:p>
            <a:pPr marL="342900" indent="-342900">
              <a:lnSpc>
                <a:spcPct val="150000"/>
              </a:lnSpc>
              <a:buAutoNum type="arabicPeriod"/>
            </a:pPr>
            <a:r>
              <a:rPr lang="zh-CN" altLang="en-US" sz="1500">
                <a:sym typeface="+mn-ea"/>
              </a:rPr>
              <a:t>手术及操作</a:t>
            </a:r>
          </a:p>
          <a:p>
            <a:pPr marL="342900" indent="-342900">
              <a:lnSpc>
                <a:spcPct val="150000"/>
              </a:lnSpc>
              <a:buAutoNum type="arabicPeriod"/>
            </a:pPr>
            <a:r>
              <a:rPr lang="en-US" altLang="zh-CN" sz="1500">
                <a:sym typeface="+mn-ea"/>
              </a:rPr>
              <a:t>......</a:t>
            </a:r>
          </a:p>
        </p:txBody>
      </p:sp>
      <p:pic>
        <p:nvPicPr>
          <p:cNvPr id="4" name="图片 3"/>
          <p:cNvPicPr>
            <a:picLocks noChangeAspect="1"/>
          </p:cNvPicPr>
          <p:nvPr>
            <p:custDataLst>
              <p:tags r:id="rId1"/>
            </p:custDataLst>
          </p:nvPr>
        </p:nvPicPr>
        <p:blipFill>
          <a:blip r:embed="rId3"/>
          <a:stretch>
            <a:fillRect/>
          </a:stretch>
        </p:blipFill>
        <p:spPr>
          <a:xfrm>
            <a:off x="4204335" y="1351280"/>
            <a:ext cx="4311015" cy="29083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t>2.8.4 Medical billing data (98</a:t>
            </a:r>
            <a:r>
              <a:rPr lang="en-US"/>
              <a:t> items</a:t>
            </a:r>
            <a:r>
              <a:t>)</a:t>
            </a:r>
          </a:p>
        </p:txBody>
      </p:sp>
      <p:sp>
        <p:nvSpPr>
          <p:cNvPr id="3" name="内容占位符 2"/>
          <p:cNvSpPr>
            <a:spLocks noGrp="1"/>
          </p:cNvSpPr>
          <p:nvPr>
            <p:ph idx="1"/>
          </p:nvPr>
        </p:nvSpPr>
        <p:spPr>
          <a:xfrm>
            <a:off x="628650" y="957739"/>
            <a:ext cx="7886700" cy="3912870"/>
          </a:xfrm>
        </p:spPr>
        <p:txBody>
          <a:bodyPr/>
          <a:lstStyle/>
          <a:p>
            <a:pPr marL="342900" indent="-342900">
              <a:lnSpc>
                <a:spcPct val="100000"/>
              </a:lnSpc>
              <a:buAutoNum type="arabicPeriod"/>
            </a:pPr>
            <a:r>
              <a:rPr lang="zh-CN" altLang="en-US" sz="1600"/>
              <a:t>业务流水号</a:t>
            </a:r>
          </a:p>
          <a:p>
            <a:pPr marL="342900" indent="-342900">
              <a:lnSpc>
                <a:spcPct val="100000"/>
              </a:lnSpc>
              <a:buAutoNum type="arabicPeriod"/>
            </a:pPr>
            <a:r>
              <a:rPr lang="zh-CN" altLang="en-US" sz="1600"/>
              <a:t>票据号码</a:t>
            </a:r>
          </a:p>
          <a:p>
            <a:pPr marL="342900" indent="-342900">
              <a:lnSpc>
                <a:spcPct val="100000"/>
              </a:lnSpc>
              <a:buAutoNum type="arabicPeriod"/>
            </a:pPr>
            <a:r>
              <a:rPr lang="zh-CN" altLang="en-US" sz="1600"/>
              <a:t>结算期间</a:t>
            </a:r>
          </a:p>
          <a:p>
            <a:pPr marL="342900" indent="-342900">
              <a:lnSpc>
                <a:spcPct val="100000"/>
              </a:lnSpc>
              <a:buAutoNum type="arabicPeriod"/>
            </a:pPr>
            <a:r>
              <a:rPr lang="zh-CN" altLang="en-US" sz="1600"/>
              <a:t>金额合计：定点医疗机构与患者当次结算费用的总和。</a:t>
            </a:r>
          </a:p>
          <a:p>
            <a:pPr lvl="1">
              <a:lnSpc>
                <a:spcPct val="100000"/>
              </a:lnSpc>
            </a:pPr>
            <a:r>
              <a:rPr lang="zh-CN" altLang="en-US" sz="1600"/>
              <a:t>床位费、诊察费、检查费、化验费、治疗费、手术费、护理费、卫生材料费、西药费、中药饮片费、中成药费、一般诊疗费、挂号费、其他费和按日间手术、单病种的收费。</a:t>
            </a:r>
          </a:p>
          <a:p>
            <a:pPr lvl="1">
              <a:lnSpc>
                <a:spcPct val="100000"/>
              </a:lnSpc>
            </a:pPr>
            <a:r>
              <a:rPr lang="zh-CN" altLang="en-US" sz="1600"/>
              <a:t>具体类别参照《医疗服务项目分类与代码》</a:t>
            </a:r>
          </a:p>
          <a:p>
            <a:pPr marL="342900" lvl="0" indent="-342900">
              <a:lnSpc>
                <a:spcPct val="100000"/>
              </a:lnSpc>
              <a:buAutoNum type="arabicPeriod"/>
            </a:pPr>
            <a:r>
              <a:rPr lang="zh-CN" altLang="en-US" sz="1600"/>
              <a:t>医保统筹基金支付</a:t>
            </a:r>
          </a:p>
          <a:p>
            <a:pPr marL="342900" lvl="0" indent="-342900">
              <a:lnSpc>
                <a:spcPct val="100000"/>
              </a:lnSpc>
              <a:buAutoNum type="arabicPeriod"/>
            </a:pPr>
            <a:r>
              <a:rPr lang="zh-CN" altLang="en-US" sz="1600"/>
              <a:t>补充医疗保险支付；医疗救助支付</a:t>
            </a:r>
          </a:p>
          <a:p>
            <a:pPr marL="342900" lvl="0" indent="-342900">
              <a:lnSpc>
                <a:spcPct val="100000"/>
              </a:lnSpc>
              <a:buAutoNum type="arabicPeriod"/>
            </a:pPr>
            <a:r>
              <a:rPr lang="zh-CN" altLang="en-US" sz="1600"/>
              <a:t>个人负担；个人支付</a:t>
            </a:r>
          </a:p>
          <a:p>
            <a:pPr marL="342900" lvl="0" indent="-342900">
              <a:lnSpc>
                <a:spcPct val="100000"/>
              </a:lnSpc>
              <a:buAutoNum type="arabicPeriod"/>
            </a:pPr>
            <a:r>
              <a:rPr lang="en-US" altLang="zh-CN" sz="1600"/>
              <a: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custDataLst>
              <p:tags r:id="rId1"/>
            </p:custDataLst>
          </p:nvPr>
        </p:nvPicPr>
        <p:blipFill>
          <a:blip r:embed="rId4"/>
          <a:stretch>
            <a:fillRect/>
          </a:stretch>
        </p:blipFill>
        <p:spPr>
          <a:xfrm>
            <a:off x="819785" y="181610"/>
            <a:ext cx="3702368" cy="4509135"/>
          </a:xfrm>
          <a:prstGeom prst="rect">
            <a:avLst/>
          </a:prstGeom>
          <a:ln>
            <a:solidFill>
              <a:schemeClr val="bg1">
                <a:lumMod val="75000"/>
              </a:schemeClr>
            </a:solidFill>
          </a:ln>
        </p:spPr>
      </p:pic>
      <p:pic>
        <p:nvPicPr>
          <p:cNvPr id="5" name="图片 4"/>
          <p:cNvPicPr>
            <a:picLocks noChangeAspect="1"/>
          </p:cNvPicPr>
          <p:nvPr>
            <p:custDataLst>
              <p:tags r:id="rId2"/>
            </p:custDataLst>
          </p:nvPr>
        </p:nvPicPr>
        <p:blipFill>
          <a:blip r:embed="rId5"/>
          <a:stretch>
            <a:fillRect/>
          </a:stretch>
        </p:blipFill>
        <p:spPr>
          <a:xfrm>
            <a:off x="4701223" y="181610"/>
            <a:ext cx="3621881" cy="4514850"/>
          </a:xfrm>
          <a:prstGeom prst="rect">
            <a:avLst/>
          </a:prstGeom>
          <a:ln>
            <a:solidFill>
              <a:schemeClr val="bg1">
                <a:lumMod val="75000"/>
              </a:schemeClr>
            </a:solid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t>Regular uploading of Medical Insurance </a:t>
            </a:r>
            <a:r>
              <a:rPr lang="en-US"/>
              <a:t>Billing</a:t>
            </a:r>
            <a:r>
              <a:t> Data</a:t>
            </a:r>
          </a:p>
        </p:txBody>
      </p:sp>
      <p:pic>
        <p:nvPicPr>
          <p:cNvPr id="5" name="内容占位符 4" descr="医保结算清单上传基本流程"/>
          <p:cNvPicPr>
            <a:picLocks noGrp="1" noChangeAspect="1"/>
          </p:cNvPicPr>
          <p:nvPr>
            <p:ph idx="1"/>
            <p:custDataLst>
              <p:tags r:id="rId1"/>
            </p:custDataLst>
          </p:nvPr>
        </p:nvPicPr>
        <p:blipFill>
          <a:blip r:embed="rId4"/>
          <a:stretch>
            <a:fillRect/>
          </a:stretch>
        </p:blipFill>
        <p:spPr>
          <a:xfrm>
            <a:off x="1517809" y="897731"/>
            <a:ext cx="6011228" cy="3735229"/>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2160" y="273685"/>
            <a:ext cx="6934835" cy="2101215"/>
          </a:xfrm>
        </p:spPr>
        <p:txBody>
          <a:bodyPr/>
          <a:lstStyle/>
          <a:p>
            <a:r>
              <a:rPr lang="en-US" dirty="0"/>
              <a:t>3. DRG grouping principles</a:t>
            </a:r>
          </a:p>
        </p:txBody>
      </p:sp>
      <p:sp>
        <p:nvSpPr>
          <p:cNvPr id="3" name="Content Placeholder 2"/>
          <p:cNvSpPr>
            <a:spLocks noGrp="1"/>
          </p:cNvSpPr>
          <p:nvPr>
            <p:ph idx="1"/>
          </p:nvPr>
        </p:nvSpPr>
        <p:spPr/>
        <p:txBody>
          <a:bodyPr/>
          <a:lstStyle/>
          <a:p>
            <a:r>
              <a:rPr lang="en-US"/>
              <a:t> </a:t>
            </a:r>
          </a:p>
        </p:txBody>
      </p:sp>
      <p:pic>
        <p:nvPicPr>
          <p:cNvPr id="5" name="https://photo-static-api.fotomore.com/creative/vcg/400/new/VCG211308193428.jpg" descr="templates\picture_hover\&amp;pky95202574014&amp;"/>
          <p:cNvPicPr>
            <a:picLocks noChangeAspect="1"/>
          </p:cNvPicPr>
          <p:nvPr/>
        </p:nvPicPr>
        <p:blipFill>
          <a:blip r:embed="rId2"/>
          <a:stretch>
            <a:fillRect/>
          </a:stretch>
        </p:blipFill>
        <p:spPr>
          <a:xfrm>
            <a:off x="6040755" y="2804160"/>
            <a:ext cx="2360930" cy="157670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a:sym typeface="+mn-ea"/>
              </a:rPr>
              <a:t>Data underlying the DRG grouping</a:t>
            </a:r>
          </a:p>
        </p:txBody>
      </p:sp>
      <p:pic>
        <p:nvPicPr>
          <p:cNvPr id="4" name="内容占位符 3"/>
          <p:cNvPicPr>
            <a:picLocks noGrp="1" noChangeAspect="1"/>
          </p:cNvPicPr>
          <p:nvPr>
            <p:ph idx="1"/>
          </p:nvPr>
        </p:nvPicPr>
        <p:blipFill>
          <a:blip r:embed="rId3"/>
          <a:stretch>
            <a:fillRect/>
          </a:stretch>
        </p:blipFill>
        <p:spPr>
          <a:xfrm>
            <a:off x="1158399" y="1396365"/>
            <a:ext cx="6610826" cy="2838926"/>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t>DRG grouping process</a:t>
            </a:r>
            <a:r>
              <a:rPr lang="zh-CN" altLang="en-US"/>
              <a:t>（</a:t>
            </a:r>
            <a:r>
              <a:rPr lang="en-US" altLang="zh-CN"/>
              <a:t>MDC-&gt;ADRG -&gt;DRG</a:t>
            </a:r>
            <a:r>
              <a:rPr lang="zh-CN" altLang="en-US"/>
              <a:t>）</a:t>
            </a:r>
          </a:p>
        </p:txBody>
      </p:sp>
      <p:pic>
        <p:nvPicPr>
          <p:cNvPr id="4" name="内容占位符 3" descr="DRG分组过程"/>
          <p:cNvPicPr>
            <a:picLocks noGrp="1" noChangeAspect="1"/>
          </p:cNvPicPr>
          <p:nvPr>
            <p:ph idx="1"/>
            <p:custDataLst>
              <p:tags r:id="rId1"/>
            </p:custDataLst>
          </p:nvPr>
        </p:nvPicPr>
        <p:blipFill>
          <a:blip r:embed="rId7"/>
          <a:stretch>
            <a:fillRect/>
          </a:stretch>
        </p:blipFill>
        <p:spPr>
          <a:xfrm>
            <a:off x="540385" y="1597660"/>
            <a:ext cx="5161915" cy="2771140"/>
          </a:xfrm>
          <a:prstGeom prst="rect">
            <a:avLst/>
          </a:prstGeom>
        </p:spPr>
      </p:pic>
      <p:sp>
        <p:nvSpPr>
          <p:cNvPr id="7" name="文本框 6"/>
          <p:cNvSpPr txBox="1"/>
          <p:nvPr>
            <p:custDataLst>
              <p:tags r:id="rId2"/>
            </p:custDataLst>
          </p:nvPr>
        </p:nvSpPr>
        <p:spPr>
          <a:xfrm>
            <a:off x="5786914" y="1627346"/>
            <a:ext cx="2431256" cy="299085"/>
          </a:xfrm>
          <a:prstGeom prst="rect">
            <a:avLst/>
          </a:prstGeom>
          <a:noFill/>
        </p:spPr>
        <p:txBody>
          <a:bodyPr wrap="square" rtlCol="0">
            <a:spAutoFit/>
          </a:bodyPr>
          <a:lstStyle/>
          <a:p>
            <a:r>
              <a:rPr lang="zh-CN" altLang="en-US" sz="1350">
                <a:sym typeface="+mn-ea"/>
              </a:rPr>
              <a:t>26 个【主要诊断大类，</a:t>
            </a:r>
            <a:r>
              <a:rPr lang="en-US" altLang="zh-CN" sz="1350">
                <a:sym typeface="+mn-ea"/>
              </a:rPr>
              <a:t>MDC</a:t>
            </a:r>
            <a:r>
              <a:rPr lang="zh-CN" altLang="en-US" sz="1350">
                <a:sym typeface="+mn-ea"/>
              </a:rPr>
              <a:t>】</a:t>
            </a:r>
          </a:p>
        </p:txBody>
      </p:sp>
      <p:sp>
        <p:nvSpPr>
          <p:cNvPr id="8" name="文本框 7"/>
          <p:cNvSpPr txBox="1"/>
          <p:nvPr>
            <p:custDataLst>
              <p:tags r:id="rId3"/>
            </p:custDataLst>
          </p:nvPr>
        </p:nvSpPr>
        <p:spPr>
          <a:xfrm>
            <a:off x="5755958" y="2350770"/>
            <a:ext cx="3094673" cy="922020"/>
          </a:xfrm>
          <a:prstGeom prst="rect">
            <a:avLst/>
          </a:prstGeom>
          <a:noFill/>
        </p:spPr>
        <p:txBody>
          <a:bodyPr wrap="square" rtlCol="0" anchor="t">
            <a:spAutoFit/>
          </a:bodyPr>
          <a:lstStyle/>
          <a:p>
            <a:r>
              <a:rPr lang="zh-CN" altLang="en-US" sz="1350">
                <a:solidFill>
                  <a:srgbClr val="7030A0"/>
                </a:solidFill>
                <a:sym typeface="+mn-ea"/>
              </a:rPr>
              <a:t>376 个【核心疾病诊断相关组，</a:t>
            </a:r>
            <a:r>
              <a:rPr lang="en-US" altLang="zh-CN" sz="1350">
                <a:solidFill>
                  <a:srgbClr val="7030A0"/>
                </a:solidFill>
                <a:sym typeface="+mn-ea"/>
              </a:rPr>
              <a:t>ADRG</a:t>
            </a:r>
            <a:r>
              <a:rPr lang="zh-CN" altLang="en-US" sz="1350">
                <a:solidFill>
                  <a:srgbClr val="7030A0"/>
                </a:solidFill>
                <a:sym typeface="+mn-ea"/>
              </a:rPr>
              <a:t>】</a:t>
            </a:r>
          </a:p>
          <a:p>
            <a:pPr marL="285750" indent="-285750">
              <a:buFont typeface="Arial" panose="020B0604020202020204" pitchFamily="34" charset="0"/>
              <a:buChar char="•"/>
            </a:pPr>
            <a:r>
              <a:rPr lang="zh-CN" altLang="en-US" sz="1350">
                <a:solidFill>
                  <a:srgbClr val="7030A0"/>
                </a:solidFill>
                <a:sym typeface="+mn-ea"/>
              </a:rPr>
              <a:t>外科手术组 167 个；</a:t>
            </a:r>
          </a:p>
          <a:p>
            <a:pPr marL="285750" indent="-285750">
              <a:buFont typeface="Arial" panose="020B0604020202020204" pitchFamily="34" charset="0"/>
              <a:buChar char="•"/>
            </a:pPr>
            <a:r>
              <a:rPr lang="zh-CN" altLang="en-US" sz="1350">
                <a:solidFill>
                  <a:srgbClr val="7030A0"/>
                </a:solidFill>
                <a:sym typeface="+mn-ea"/>
              </a:rPr>
              <a:t>非手术操作组 22 个；</a:t>
            </a:r>
          </a:p>
          <a:p>
            <a:pPr marL="285750" indent="-285750">
              <a:buFont typeface="Arial" panose="020B0604020202020204" pitchFamily="34" charset="0"/>
              <a:buChar char="•"/>
            </a:pPr>
            <a:r>
              <a:rPr lang="zh-CN" altLang="en-US" sz="1350">
                <a:solidFill>
                  <a:srgbClr val="7030A0"/>
                </a:solidFill>
                <a:sym typeface="+mn-ea"/>
              </a:rPr>
              <a:t>内科组 187 个</a:t>
            </a:r>
          </a:p>
        </p:txBody>
      </p:sp>
      <p:sp>
        <p:nvSpPr>
          <p:cNvPr id="9" name="文本框 8"/>
          <p:cNvSpPr txBox="1"/>
          <p:nvPr>
            <p:custDataLst>
              <p:tags r:id="rId4"/>
            </p:custDataLst>
          </p:nvPr>
        </p:nvSpPr>
        <p:spPr>
          <a:xfrm>
            <a:off x="5755958" y="3446621"/>
            <a:ext cx="2749391" cy="922020"/>
          </a:xfrm>
          <a:prstGeom prst="rect">
            <a:avLst/>
          </a:prstGeom>
          <a:noFill/>
        </p:spPr>
        <p:txBody>
          <a:bodyPr wrap="square" rtlCol="0" anchor="t">
            <a:spAutoFit/>
          </a:bodyPr>
          <a:lstStyle/>
          <a:p>
            <a:r>
              <a:rPr lang="zh-CN" altLang="en-US" sz="1350">
                <a:solidFill>
                  <a:srgbClr val="C00000"/>
                </a:solidFill>
                <a:sym typeface="+mn-ea"/>
              </a:rPr>
              <a:t>618 个【疾病诊断相关组，DRG】</a:t>
            </a:r>
          </a:p>
          <a:p>
            <a:pPr marL="285750" indent="-285750">
              <a:buFont typeface="Arial" panose="020B0604020202020204" pitchFamily="34" charset="0"/>
              <a:buChar char="•"/>
            </a:pPr>
            <a:r>
              <a:rPr lang="zh-CN" altLang="en-US" sz="1350">
                <a:solidFill>
                  <a:srgbClr val="C00000"/>
                </a:solidFill>
                <a:sym typeface="+mn-ea"/>
              </a:rPr>
              <a:t>外科手术组 229 个；</a:t>
            </a:r>
          </a:p>
          <a:p>
            <a:pPr marL="285750" indent="-285750">
              <a:buFont typeface="Arial" panose="020B0604020202020204" pitchFamily="34" charset="0"/>
              <a:buChar char="•"/>
            </a:pPr>
            <a:r>
              <a:rPr lang="zh-CN" altLang="en-US" sz="1350">
                <a:solidFill>
                  <a:srgbClr val="C00000"/>
                </a:solidFill>
                <a:sym typeface="+mn-ea"/>
              </a:rPr>
              <a:t>非手术操作组 26 个；</a:t>
            </a:r>
          </a:p>
          <a:p>
            <a:pPr marL="285750" indent="-285750">
              <a:buFont typeface="Arial" panose="020B0604020202020204" pitchFamily="34" charset="0"/>
              <a:buChar char="•"/>
            </a:pPr>
            <a:r>
              <a:rPr lang="zh-CN" altLang="en-US" sz="1350">
                <a:solidFill>
                  <a:srgbClr val="C00000"/>
                </a:solidFill>
                <a:sym typeface="+mn-ea"/>
              </a:rPr>
              <a:t>内科组 363 个</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P spid="9" grpId="0"/>
      <p:bldP spid="9"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cs typeface="+mj-lt"/>
                <a:sym typeface="+mn-ea"/>
              </a:rPr>
              <a:t>Examples of grouping （</a:t>
            </a:r>
            <a:r>
              <a:rPr lang="en-US" altLang="zh-CN">
                <a:solidFill>
                  <a:srgbClr val="FF0000"/>
                </a:solidFill>
                <a:cs typeface="+mj-lt"/>
                <a:sym typeface="+mn-ea"/>
              </a:rPr>
              <a:t>BB21</a:t>
            </a:r>
            <a:r>
              <a:rPr lang="zh-CN" altLang="en-US">
                <a:cs typeface="+mj-lt"/>
                <a:sym typeface="+mn-ea"/>
              </a:rPr>
              <a:t>）</a:t>
            </a:r>
            <a:endParaRPr lang="zh-CN" altLang="en-US">
              <a:cs typeface="+mj-lt"/>
            </a:endParaRPr>
          </a:p>
        </p:txBody>
      </p:sp>
      <p:pic>
        <p:nvPicPr>
          <p:cNvPr id="4" name="内容占位符 3"/>
          <p:cNvPicPr>
            <a:picLocks noGrp="1" noChangeAspect="1"/>
          </p:cNvPicPr>
          <p:nvPr>
            <p:ph idx="1"/>
          </p:nvPr>
        </p:nvPicPr>
        <p:blipFill>
          <a:blip r:embed="rId2"/>
          <a:stretch>
            <a:fillRect/>
          </a:stretch>
        </p:blipFill>
        <p:spPr>
          <a:xfrm>
            <a:off x="628650" y="1206341"/>
            <a:ext cx="7886700" cy="317706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Disclaimer and Disclosures</a:t>
            </a:r>
          </a:p>
        </p:txBody>
      </p:sp>
      <p:sp>
        <p:nvSpPr>
          <p:cNvPr id="3" name="Content Placeholder 2"/>
          <p:cNvSpPr>
            <a:spLocks noGrp="1"/>
          </p:cNvSpPr>
          <p:nvPr>
            <p:ph idx="1"/>
          </p:nvPr>
        </p:nvSpPr>
        <p:spPr>
          <a:xfrm>
            <a:off x="800100" y="1111250"/>
            <a:ext cx="7886700" cy="1564217"/>
          </a:xfrm>
        </p:spPr>
        <p:txBody>
          <a:bodyPr>
            <a:normAutofit/>
          </a:bodyPr>
          <a:lstStyle/>
          <a:p>
            <a:endParaRPr lang="en-US" i="1" dirty="0"/>
          </a:p>
          <a:p>
            <a:r>
              <a:rPr lang="en-US" i="1" dirty="0"/>
              <a:t>The views and opinions expressed in this presentation are those of the author(s) and do not necessarily reflect the official policy or position of CDISC.</a:t>
            </a:r>
            <a:endParaRPr lang="en-US" dirty="0"/>
          </a:p>
          <a:p>
            <a:pPr marL="0" indent="0">
              <a:buNone/>
            </a:pPr>
            <a:endParaRPr lang="en-US" dirty="0"/>
          </a:p>
        </p:txBody>
      </p:sp>
      <p:sp>
        <p:nvSpPr>
          <p:cNvPr id="6" name="Slide Number Placeholder 5"/>
          <p:cNvSpPr>
            <a:spLocks noGrp="1"/>
          </p:cNvSpPr>
          <p:nvPr>
            <p:ph type="sldNum" sz="quarter" idx="12"/>
          </p:nvPr>
        </p:nvSpPr>
        <p:spPr/>
        <p:txBody>
          <a:bodyPr/>
          <a:lstStyle/>
          <a:p>
            <a:fld id="{EB4FF9C4-EEBF-D24D-8A4E-C0B9CCE3F975}" type="slidenum">
              <a:rPr lang="en-US" smtClean="0"/>
              <a:t>3</a:t>
            </a:fld>
            <a:endParaRPr lang="en-US"/>
          </a:p>
        </p:txBody>
      </p:sp>
      <p:sp>
        <p:nvSpPr>
          <p:cNvPr id="8" name="Content Placeholder 2"/>
          <p:cNvSpPr txBox="1"/>
          <p:nvPr/>
        </p:nvSpPr>
        <p:spPr>
          <a:xfrm>
            <a:off x="800100" y="2590800"/>
            <a:ext cx="7886700" cy="1647985"/>
          </a:xfrm>
          <a:prstGeom prst="rect">
            <a:avLst/>
          </a:prstGeom>
        </p:spPr>
        <p:txBody>
          <a:bodyPr vert="horz" lIns="0" tIns="0" rIns="0" bIns="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1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i="1" dirty="0">
                <a:solidFill>
                  <a:schemeClr val="bg1">
                    <a:lumMod val="85000"/>
                  </a:schemeClr>
                </a:solidFill>
              </a:rPr>
              <a:t>{Please disclose any financial relationship or conflict of interest relevant to this presentation here OR}</a:t>
            </a:r>
          </a:p>
          <a:p>
            <a:r>
              <a:rPr lang="en-US" i="1" dirty="0">
                <a:solidFill>
                  <a:schemeClr val="bg1">
                    <a:lumMod val="85000"/>
                  </a:schemeClr>
                </a:solidFill>
              </a:rPr>
              <a:t>The author(s) have no real or apparent conflicts of interest to report.</a:t>
            </a:r>
            <a:endParaRPr lang="en-US" dirty="0">
              <a:solidFill>
                <a:schemeClr val="bg1">
                  <a:lumMod val="85000"/>
                </a:schemeClr>
              </a:solidFill>
            </a:endParaRPr>
          </a:p>
          <a:p>
            <a:pPr marL="0" indent="0">
              <a:buFont typeface="Arial" panose="020B0604020202020204" pitchFamily="34" charset="0"/>
              <a:buNone/>
            </a:pPr>
            <a:endParaRPr lang="en-US" dirty="0"/>
          </a:p>
        </p:txBody>
      </p:sp>
      <p:sp>
        <p:nvSpPr>
          <p:cNvPr id="9" name="Footer Placeholder 4"/>
          <p:cNvSpPr>
            <a:spLocks noGrp="1"/>
          </p:cNvSpPr>
          <p:nvPr>
            <p:ph type="ftr" sz="quarter" idx="3"/>
          </p:nvPr>
        </p:nvSpPr>
        <p:spPr>
          <a:xfrm>
            <a:off x="2500132" y="4767263"/>
            <a:ext cx="4676172" cy="273844"/>
          </a:xfrm>
          <a:prstGeom prst="rect">
            <a:avLst/>
          </a:prstGeom>
        </p:spPr>
        <p:txBody>
          <a:bodyPr vert="horz" lIns="0" tIns="0" rIns="0" bIns="0" rtlCol="0" anchor="ctr"/>
          <a:lstStyle>
            <a:lvl1pPr algn="ctr">
              <a:defRPr sz="800" b="1">
                <a:solidFill>
                  <a:schemeClr val="tx1"/>
                </a:solidFill>
              </a:defRPr>
            </a:lvl1pPr>
          </a:lstStyle>
          <a:p>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2160" y="273685"/>
            <a:ext cx="6257925" cy="2101215"/>
          </a:xfrm>
        </p:spPr>
        <p:txBody>
          <a:bodyPr/>
          <a:lstStyle/>
          <a:p>
            <a:r>
              <a:rPr lang="en-US"/>
              <a:t>4. Impact of DRG grouping on healthcare</a:t>
            </a:r>
          </a:p>
        </p:txBody>
      </p:sp>
      <p:sp>
        <p:nvSpPr>
          <p:cNvPr id="3" name="Content Placeholder 2"/>
          <p:cNvSpPr>
            <a:spLocks noGrp="1"/>
          </p:cNvSpPr>
          <p:nvPr>
            <p:ph idx="1"/>
          </p:nvPr>
        </p:nvSpPr>
        <p:spPr/>
        <p:txBody>
          <a:bodyPr/>
          <a:lstStyle/>
          <a:p>
            <a:endParaRPr lang="en-US" dirty="0"/>
          </a:p>
        </p:txBody>
      </p:sp>
      <p:pic>
        <p:nvPicPr>
          <p:cNvPr id="5" name="https://photo-static-api.fotomore.com/creative/vcg/400/new/VCG211353364224.jpg" descr="templates\picture_hover\&amp;pky96197499809&amp;"/>
          <p:cNvPicPr>
            <a:picLocks noChangeAspect="1"/>
          </p:cNvPicPr>
          <p:nvPr>
            <p:custDataLst>
              <p:tags r:id="rId1"/>
            </p:custDataLst>
          </p:nvPr>
        </p:nvPicPr>
        <p:blipFill>
          <a:blip r:embed="rId3"/>
          <a:stretch>
            <a:fillRect/>
          </a:stretch>
        </p:blipFill>
        <p:spPr>
          <a:xfrm>
            <a:off x="6396355" y="2888615"/>
            <a:ext cx="2290445" cy="1527175"/>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sym typeface="+mn-ea"/>
              </a:rPr>
              <a:t> Improve efficiency</a:t>
            </a:r>
            <a:endParaRPr lang="en-US" altLang="zh-CN"/>
          </a:p>
        </p:txBody>
      </p:sp>
      <p:sp>
        <p:nvSpPr>
          <p:cNvPr id="3" name="内容占位符 2"/>
          <p:cNvSpPr>
            <a:spLocks noGrp="1"/>
          </p:cNvSpPr>
          <p:nvPr>
            <p:ph idx="1"/>
          </p:nvPr>
        </p:nvSpPr>
        <p:spPr>
          <a:xfrm>
            <a:off x="628650" y="890905"/>
            <a:ext cx="7886700" cy="2850515"/>
          </a:xfrm>
        </p:spPr>
        <p:txBody>
          <a:bodyPr>
            <a:normAutofit/>
          </a:bodyPr>
          <a:lstStyle/>
          <a:p>
            <a:pPr>
              <a:lnSpc>
                <a:spcPct val="150000"/>
              </a:lnSpc>
            </a:pPr>
            <a:r>
              <a:rPr lang="zh-CN" altLang="en-US"/>
              <a:t>主要指标</a:t>
            </a:r>
          </a:p>
          <a:p>
            <a:pPr marL="971550" lvl="1" indent="-514350">
              <a:lnSpc>
                <a:spcPct val="150000"/>
              </a:lnSpc>
              <a:buAutoNum type="arabicPeriod"/>
            </a:pPr>
            <a:r>
              <a:rPr lang="en-US" altLang="zh-CN"/>
              <a:t>RW(Relative Weight)</a:t>
            </a:r>
            <a:r>
              <a:rPr lang="zh-CN" altLang="en-US"/>
              <a:t>：相对权重。反映某个病组的难度。</a:t>
            </a:r>
          </a:p>
          <a:p>
            <a:pPr lvl="2">
              <a:lnSpc>
                <a:spcPct val="150000"/>
              </a:lnSpc>
            </a:pPr>
            <a:r>
              <a:rPr lang="zh-CN" altLang="en-US"/>
              <a:t>某个DRG组的RW = 该DRG组的平均费用/（本地区或本医院）所有患者的平均费用。</a:t>
            </a:r>
          </a:p>
          <a:p>
            <a:pPr lvl="2">
              <a:lnSpc>
                <a:spcPct val="150000"/>
              </a:lnSpc>
            </a:pPr>
            <a:endParaRPr lang="zh-CN" altLang="en-US"/>
          </a:p>
          <a:p>
            <a:pPr marL="971550" lvl="1" indent="-514350">
              <a:lnSpc>
                <a:spcPct val="150000"/>
              </a:lnSpc>
              <a:buAutoNum type="arabicPeriod"/>
            </a:pPr>
            <a:r>
              <a:rPr lang="zh-CN" altLang="en-US"/>
              <a:t>CMI（Case-Mix Index，病例组合指数），即</a:t>
            </a:r>
            <a:r>
              <a:rPr lang="en-US" altLang="zh-CN"/>
              <a:t>“例均权重”</a:t>
            </a:r>
            <a:r>
              <a:rPr lang="zh-CN" altLang="en-US"/>
              <a:t>，反映医院收治病例的平均技术难度。</a:t>
            </a:r>
          </a:p>
          <a:p>
            <a:pPr lvl="2">
              <a:lnSpc>
                <a:spcPct val="150000"/>
              </a:lnSpc>
            </a:pPr>
            <a:r>
              <a:rPr lang="en-US" altLang="zh-CN"/>
              <a:t>CMI = </a:t>
            </a:r>
          </a:p>
          <a:p>
            <a:pPr lvl="1"/>
            <a:endParaRPr lang="zh-CN" altLang="en-US"/>
          </a:p>
          <a:p>
            <a:pPr marL="0" lvl="0" indent="0">
              <a:buNone/>
            </a:pPr>
            <a:endParaRPr lang="en-US" altLang="zh-CN"/>
          </a:p>
        </p:txBody>
      </p:sp>
      <p:pic>
        <p:nvPicPr>
          <p:cNvPr id="4" name="图片 3"/>
          <p:cNvPicPr>
            <a:picLocks noChangeAspect="1"/>
          </p:cNvPicPr>
          <p:nvPr/>
        </p:nvPicPr>
        <p:blipFill>
          <a:blip r:embed="rId3"/>
          <a:stretch>
            <a:fillRect/>
          </a:stretch>
        </p:blipFill>
        <p:spPr>
          <a:xfrm>
            <a:off x="2084864" y="3012916"/>
            <a:ext cx="4210050" cy="694849"/>
          </a:xfrm>
          <a:prstGeom prst="rect">
            <a:avLst/>
          </a:prstGeom>
        </p:spPr>
      </p:pic>
      <p:sp>
        <p:nvSpPr>
          <p:cNvPr id="5" name="文本框 4"/>
          <p:cNvSpPr txBox="1"/>
          <p:nvPr/>
        </p:nvSpPr>
        <p:spPr>
          <a:xfrm>
            <a:off x="1664335" y="3931285"/>
            <a:ext cx="5814695" cy="645160"/>
          </a:xfrm>
          <a:prstGeom prst="rect">
            <a:avLst/>
          </a:prstGeom>
          <a:noFill/>
        </p:spPr>
        <p:txBody>
          <a:bodyPr wrap="square" rtlCol="0" anchor="t">
            <a:spAutoFit/>
          </a:bodyPr>
          <a:lstStyle/>
          <a:p>
            <a:r>
              <a:rPr lang="zh-CN" altLang="en-US" sz="1200">
                <a:sym typeface="+mn-ea"/>
              </a:rPr>
              <a:t>①总权重数：医院总产量</a:t>
            </a:r>
            <a:endParaRPr lang="zh-CN" altLang="en-US" sz="1200"/>
          </a:p>
          <a:p>
            <a:r>
              <a:rPr lang="zh-CN" altLang="en-US" sz="1200">
                <a:sym typeface="+mn-ea"/>
              </a:rPr>
              <a:t>②</a:t>
            </a:r>
            <a:r>
              <a:rPr lang="en-US" altLang="zh-CN" sz="1200">
                <a:sym typeface="+mn-ea"/>
              </a:rPr>
              <a:t>DRGs</a:t>
            </a:r>
            <a:r>
              <a:rPr lang="zh-CN" altLang="en-US" sz="1200">
                <a:sym typeface="+mn-ea"/>
              </a:rPr>
              <a:t>数量：医院的技术范围广度</a:t>
            </a:r>
            <a:endParaRPr lang="zh-CN" altLang="en-US" sz="1200"/>
          </a:p>
          <a:p>
            <a:r>
              <a:rPr lang="zh-CN" altLang="en-US" sz="1200">
                <a:sym typeface="+mn-ea"/>
              </a:rPr>
              <a:t>③病例组合指数（</a:t>
            </a:r>
            <a:r>
              <a:rPr lang="en-US" altLang="zh-CN" sz="1200">
                <a:sym typeface="+mn-ea"/>
              </a:rPr>
              <a:t>CMI</a:t>
            </a:r>
            <a:r>
              <a:rPr lang="zh-CN" altLang="en-US" sz="1200">
                <a:sym typeface="+mn-ea"/>
              </a:rPr>
              <a:t>）：医院收治病例的平均技术难度</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sym typeface="+mn-ea"/>
              </a:rPr>
              <a:t>Lower costs of treatment </a:t>
            </a:r>
            <a:endParaRPr lang="en-US" altLang="zh-CN"/>
          </a:p>
        </p:txBody>
      </p:sp>
      <p:pic>
        <p:nvPicPr>
          <p:cNvPr id="6" name="内容占位符 5" descr="同病种不同方案对比"/>
          <p:cNvPicPr>
            <a:picLocks noGrp="1" noChangeAspect="1"/>
          </p:cNvPicPr>
          <p:nvPr>
            <p:ph idx="1"/>
          </p:nvPr>
        </p:nvPicPr>
        <p:blipFill>
          <a:blip r:embed="rId3"/>
          <a:stretch>
            <a:fillRect/>
          </a:stretch>
        </p:blipFill>
        <p:spPr>
          <a:xfrm>
            <a:off x="357664" y="1393031"/>
            <a:ext cx="8428673" cy="2858929"/>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pic>
        <p:nvPicPr>
          <p:cNvPr id="22" name="内容占位符 21"/>
          <p:cNvPicPr>
            <a:picLocks noGrp="1" noChangeAspect="1"/>
          </p:cNvPicPr>
          <p:nvPr>
            <p:ph idx="1"/>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6268720" y="2847340"/>
            <a:ext cx="2179955" cy="1399540"/>
          </a:xfrm>
          <a:prstGeom prst="rect">
            <a:avLst/>
          </a:prstGeom>
        </p:spPr>
      </p:pic>
      <p:pic>
        <p:nvPicPr>
          <p:cNvPr id="13" name="图片 12"/>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1857375" y="2828925"/>
            <a:ext cx="2092325" cy="1417955"/>
          </a:xfrm>
          <a:prstGeom prst="rect">
            <a:avLst/>
          </a:prstGeom>
          <a:noFill/>
          <a:ln>
            <a:noFill/>
          </a:ln>
          <a:effectLst/>
        </p:spPr>
      </p:pic>
      <p:sp>
        <p:nvSpPr>
          <p:cNvPr id="23" name="矩形 22"/>
          <p:cNvSpPr/>
          <p:nvPr>
            <p:custDataLst>
              <p:tags r:id="rId3"/>
            </p:custDataLst>
          </p:nvPr>
        </p:nvSpPr>
        <p:spPr>
          <a:xfrm>
            <a:off x="3998595" y="2835910"/>
            <a:ext cx="2206625" cy="1412875"/>
          </a:xfrm>
          <a:prstGeom prst="rect">
            <a:avLst/>
          </a:prstGeom>
          <a:blipFill>
            <a:blip r:embed="rId7" cstate="print">
              <a:extLst>
                <a:ext uri="{28A0092B-C50C-407E-A947-70E740481C1C}">
                  <a14:useLocalDpi xmlns:a14="http://schemas.microsoft.com/office/drawing/2010/main" val="0"/>
                </a:ext>
              </a:extLst>
            </a:blip>
            <a:stretch>
              <a:fillRect t="-14583"/>
            </a:stretch>
          </a:blipFill>
          <a:ln w="12700" cap="flat" cmpd="sng" algn="ctr">
            <a:noFill/>
            <a:prstDash val="solid"/>
            <a:miter lim="800000"/>
          </a:ln>
          <a:effectLst/>
        </p:spPr>
        <p:txBody>
          <a:bodyPr rtlCol="0" anchor="ctr"/>
          <a:lstStyle/>
          <a:p>
            <a:pPr algn="ctr"/>
            <a:endParaRPr lang="zh-CN" altLang="en-US" sz="1800">
              <a:latin typeface="微软雅黑" panose="020B0503020204020204" charset="-122"/>
              <a:ea typeface="微软雅黑" panose="020B0503020204020204"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Agenda</a:t>
            </a:r>
          </a:p>
        </p:txBody>
      </p:sp>
      <p:sp>
        <p:nvSpPr>
          <p:cNvPr id="8" name="Content Placeholder 7"/>
          <p:cNvSpPr>
            <a:spLocks noGrp="1"/>
          </p:cNvSpPr>
          <p:nvPr>
            <p:ph idx="1"/>
          </p:nvPr>
        </p:nvSpPr>
        <p:spPr/>
        <p:txBody>
          <a:bodyPr/>
          <a:lstStyle/>
          <a:p>
            <a:r>
              <a:rPr lang="en-US"/>
              <a:t>Basic DRG  Concepts</a:t>
            </a:r>
          </a:p>
          <a:p>
            <a:r>
              <a:rPr lang="en-US"/>
              <a:t>Data Uploading Interface and Data Standards</a:t>
            </a:r>
          </a:p>
          <a:p>
            <a:r>
              <a:rPr lang="en-US"/>
              <a:t>DRG Grouping Principle</a:t>
            </a:r>
          </a:p>
          <a:p>
            <a:r>
              <a:rPr lang="en-US"/>
              <a:t>Impact of DRG grouping</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Basic DRG  Concepts</a:t>
            </a:r>
          </a:p>
        </p:txBody>
      </p:sp>
      <p:sp>
        <p:nvSpPr>
          <p:cNvPr id="3" name="Content Placeholder 2"/>
          <p:cNvSpPr>
            <a:spLocks noGrp="1"/>
          </p:cNvSpPr>
          <p:nvPr>
            <p:ph idx="1"/>
          </p:nvPr>
        </p:nvSpPr>
        <p:spPr/>
        <p:txBody>
          <a:bodyPr/>
          <a:lstStyle/>
          <a:p>
            <a:r>
              <a:rPr lang="en-US"/>
              <a:t> DRG: D</a:t>
            </a:r>
            <a:r>
              <a:rPr lang="en-US">
                <a:sym typeface="+mn-ea"/>
              </a:rPr>
              <a:t>iagnosis-Related Group</a:t>
            </a:r>
            <a:endParaRPr lang="en-US"/>
          </a:p>
        </p:txBody>
      </p:sp>
      <p:pic>
        <p:nvPicPr>
          <p:cNvPr id="4" name="https://photo-static-api.fotomore.com/creative/vcg/400/new/VCG211308416523.jpg" descr="templates\picture_hover\&amp;pky99197758084&amp;"/>
          <p:cNvPicPr>
            <a:picLocks noChangeAspect="1"/>
          </p:cNvPicPr>
          <p:nvPr/>
        </p:nvPicPr>
        <p:blipFill>
          <a:blip r:embed="rId2"/>
          <a:stretch>
            <a:fillRect/>
          </a:stretch>
        </p:blipFill>
        <p:spPr>
          <a:xfrm>
            <a:off x="5908040" y="2479675"/>
            <a:ext cx="2589530" cy="172593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What is a Diagnosis-Related Group（DRG）</a:t>
            </a:r>
          </a:p>
        </p:txBody>
      </p:sp>
      <p:sp>
        <p:nvSpPr>
          <p:cNvPr id="3" name="Content Placeholder 2"/>
          <p:cNvSpPr>
            <a:spLocks noGrp="1"/>
          </p:cNvSpPr>
          <p:nvPr>
            <p:ph idx="1"/>
          </p:nvPr>
        </p:nvSpPr>
        <p:spPr/>
        <p:txBody>
          <a:bodyPr>
            <a:normAutofit/>
          </a:bodyPr>
          <a:lstStyle/>
          <a:p>
            <a:pPr marL="290830" indent="-285750">
              <a:lnSpc>
                <a:spcPct val="100000"/>
              </a:lnSpc>
            </a:pPr>
            <a:r>
              <a:rPr lang="en-US" b="1" dirty="0"/>
              <a:t>A diagnosis-related group (DRG) is a case-mix complexity system implemented to categorize patients with </a:t>
            </a:r>
            <a:r>
              <a:rPr lang="en-US" b="1" dirty="0">
                <a:sym typeface="+mn-ea"/>
              </a:rPr>
              <a:t>"similar clinical process" and "similar resource consumption"</a:t>
            </a:r>
            <a:endParaRPr lang="en-US" b="1" dirty="0"/>
          </a:p>
          <a:p>
            <a:pPr marL="290830" indent="-285750">
              <a:lnSpc>
                <a:spcPct val="100000"/>
              </a:lnSpc>
            </a:pPr>
            <a:endParaRPr lang="en-US" b="1" dirty="0"/>
          </a:p>
          <a:p>
            <a:pPr marL="290830" indent="-285750">
              <a:lnSpc>
                <a:spcPct val="100000"/>
              </a:lnSpc>
            </a:pPr>
            <a:r>
              <a:rPr lang="en-US" b="1" dirty="0"/>
              <a:t>Aim :To better control hospital costs and determine payor reimbursement rates. </a:t>
            </a:r>
          </a:p>
          <a:p>
            <a:pPr marL="290830" indent="-285750">
              <a:lnSpc>
                <a:spcPct val="100000"/>
              </a:lnSpc>
            </a:pPr>
            <a:endParaRPr lang="en-US" b="1" dirty="0"/>
          </a:p>
          <a:p>
            <a:pPr marL="290830" indent="-285750">
              <a:lnSpc>
                <a:spcPct val="100000"/>
              </a:lnSpc>
            </a:pPr>
            <a:r>
              <a:rPr lang="en-US" b="1" dirty="0"/>
              <a:t>For example, Medicare pays out a set amount based on a patient’s DRG as opposed to reimbursing the hospital for its total costs.</a:t>
            </a:r>
          </a:p>
          <a:p>
            <a:pPr marL="290830" indent="-285750">
              <a:lnSpc>
                <a:spcPct val="100000"/>
              </a:lnSpc>
            </a:pPr>
            <a:endParaRPr lang="en-US" b="1" dirty="0"/>
          </a:p>
        </p:txBody>
      </p:sp>
      <p:sp>
        <p:nvSpPr>
          <p:cNvPr id="6" name="Slide Number Placeholder 5"/>
          <p:cNvSpPr>
            <a:spLocks noGrp="1"/>
          </p:cNvSpPr>
          <p:nvPr>
            <p:ph type="sldNum" sz="quarter" idx="12"/>
          </p:nvPr>
        </p:nvSpPr>
        <p:spPr/>
        <p:txBody>
          <a:bodyPr/>
          <a:lstStyle/>
          <a:p>
            <a:fld id="{EB4FF9C4-EEBF-D24D-8A4E-C0B9CCE3F975}" type="slidenum">
              <a:rPr lang="en-US" smtClean="0"/>
              <a:t>6</a:t>
            </a:fld>
            <a:endParaRPr lang="en-US"/>
          </a:p>
        </p:txBody>
      </p:sp>
      <p:sp>
        <p:nvSpPr>
          <p:cNvPr id="5" name="Footer Placeholder 4"/>
          <p:cNvSpPr>
            <a:spLocks noGrp="1"/>
          </p:cNvSpPr>
          <p:nvPr>
            <p:ph type="ftr" sz="quarter" idx="3"/>
          </p:nvPr>
        </p:nvSpPr>
        <p:spPr>
          <a:xfrm>
            <a:off x="2500132" y="4767263"/>
            <a:ext cx="4676172" cy="273844"/>
          </a:xfrm>
          <a:prstGeom prst="rect">
            <a:avLst/>
          </a:prstGeom>
        </p:spPr>
        <p:txBody>
          <a:bodyPr vert="horz" lIns="0" tIns="0" rIns="0" bIns="0" rtlCol="0" anchor="ctr"/>
          <a:lstStyle>
            <a:lvl1pPr algn="ctr">
              <a:defRPr sz="800" b="1">
                <a:solidFill>
                  <a:schemeClr val="tx1"/>
                </a:solidFill>
              </a:defRPr>
            </a:lvl1pPr>
          </a:lstStyle>
          <a:p>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Scope of application（DRG）</a:t>
            </a:r>
          </a:p>
        </p:txBody>
      </p:sp>
      <p:sp>
        <p:nvSpPr>
          <p:cNvPr id="3" name="Content Placeholder 2"/>
          <p:cNvSpPr>
            <a:spLocks noGrp="1"/>
          </p:cNvSpPr>
          <p:nvPr>
            <p:ph idx="1"/>
          </p:nvPr>
        </p:nvSpPr>
        <p:spPr/>
        <p:txBody>
          <a:bodyPr>
            <a:normAutofit/>
          </a:bodyPr>
          <a:lstStyle/>
          <a:p>
            <a:pPr marL="290830" indent="-285750"/>
            <a:r>
              <a:rPr lang="en-US" b="1" dirty="0"/>
              <a:t>It is appropriate for cases where the diagnosis and operation have a significant impact on the resource consumption and outcome of the case.</a:t>
            </a:r>
          </a:p>
          <a:p>
            <a:pPr marL="290830" indent="-285750"/>
            <a:endParaRPr lang="en-US" b="1" dirty="0"/>
          </a:p>
          <a:p>
            <a:pPr marL="290830" indent="-285750"/>
            <a:r>
              <a:rPr lang="en-US" b="1" dirty="0"/>
              <a:t>The DRG is based on the primary and secondary diagnoses, other conditions (comorbidities), age, sex, and necessary medical procedures. </a:t>
            </a:r>
          </a:p>
          <a:p>
            <a:pPr marL="290830" indent="-285750"/>
            <a:endParaRPr lang="en-US" b="1" dirty="0"/>
          </a:p>
          <a:p>
            <a:pPr marL="290830" indent="-285750"/>
            <a:r>
              <a:rPr lang="en-US" b="1" dirty="0"/>
              <a:t>Currently, it is mainly applied to inpatients. It is not applicable to chronic patients, outpatients and emergency patients.</a:t>
            </a:r>
          </a:p>
        </p:txBody>
      </p:sp>
      <p:sp>
        <p:nvSpPr>
          <p:cNvPr id="6" name="Slide Number Placeholder 5"/>
          <p:cNvSpPr>
            <a:spLocks noGrp="1"/>
          </p:cNvSpPr>
          <p:nvPr>
            <p:ph type="sldNum" sz="quarter" idx="12"/>
          </p:nvPr>
        </p:nvSpPr>
        <p:spPr/>
        <p:txBody>
          <a:bodyPr/>
          <a:lstStyle/>
          <a:p>
            <a:fld id="{EB4FF9C4-EEBF-D24D-8A4E-C0B9CCE3F975}" type="slidenum">
              <a:rPr lang="en-US" smtClean="0"/>
              <a:t>7</a:t>
            </a:fld>
            <a:endParaRPr lang="en-US"/>
          </a:p>
        </p:txBody>
      </p:sp>
      <p:sp>
        <p:nvSpPr>
          <p:cNvPr id="5" name="Footer Placeholder 4"/>
          <p:cNvSpPr>
            <a:spLocks noGrp="1"/>
          </p:cNvSpPr>
          <p:nvPr>
            <p:ph type="ftr" sz="quarter" idx="3"/>
          </p:nvPr>
        </p:nvSpPr>
        <p:spPr>
          <a:xfrm>
            <a:off x="2500132" y="4767263"/>
            <a:ext cx="4676172" cy="273844"/>
          </a:xfrm>
          <a:prstGeom prst="rect">
            <a:avLst/>
          </a:prstGeom>
        </p:spPr>
        <p:txBody>
          <a:bodyPr vert="horz" lIns="0" tIns="0" rIns="0" bIns="0" rtlCol="0" anchor="ctr"/>
          <a:lstStyle>
            <a:lvl1pPr algn="ctr">
              <a:defRPr sz="800" b="1">
                <a:solidFill>
                  <a:schemeClr val="tx1"/>
                </a:solidFill>
              </a:defRPr>
            </a:lvl1pPr>
          </a:lstStyle>
          <a:p>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2160" y="273685"/>
            <a:ext cx="6934835" cy="2101215"/>
          </a:xfrm>
        </p:spPr>
        <p:txBody>
          <a:bodyPr/>
          <a:lstStyle/>
          <a:p>
            <a:r>
              <a:rPr lang="en-US" dirty="0"/>
              <a:t>2. Data Uploading Interface </a:t>
            </a:r>
            <a:br>
              <a:rPr lang="en-US" dirty="0"/>
            </a:br>
            <a:r>
              <a:rPr lang="en-US" dirty="0"/>
              <a:t>                          and Data Standards</a:t>
            </a:r>
          </a:p>
        </p:txBody>
      </p:sp>
      <p:sp>
        <p:nvSpPr>
          <p:cNvPr id="3" name="Content Placeholder 2"/>
          <p:cNvSpPr>
            <a:spLocks noGrp="1"/>
          </p:cNvSpPr>
          <p:nvPr>
            <p:ph idx="1"/>
          </p:nvPr>
        </p:nvSpPr>
        <p:spPr/>
        <p:txBody>
          <a:bodyPr/>
          <a:lstStyle/>
          <a:p>
            <a:r>
              <a:rPr lang="en-US"/>
              <a:t> </a:t>
            </a:r>
          </a:p>
        </p:txBody>
      </p:sp>
      <p:pic>
        <p:nvPicPr>
          <p:cNvPr id="5" name="内容占位符 7" descr="医保标准框架"/>
          <p:cNvPicPr>
            <a:picLocks noChangeAspect="1"/>
          </p:cNvPicPr>
          <p:nvPr>
            <p:custDataLst>
              <p:tags r:id="rId1"/>
            </p:custDataLst>
          </p:nvPr>
        </p:nvPicPr>
        <p:blipFill>
          <a:blip r:embed="rId3"/>
          <a:stretch>
            <a:fillRect/>
          </a:stretch>
        </p:blipFill>
        <p:spPr>
          <a:xfrm>
            <a:off x="5779135" y="2933700"/>
            <a:ext cx="2699385" cy="176339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14363" y="30956"/>
            <a:ext cx="8236744" cy="729139"/>
          </a:xfrm>
        </p:spPr>
        <p:txBody>
          <a:bodyPr>
            <a:noAutofit/>
          </a:bodyPr>
          <a:lstStyle/>
          <a:p>
            <a:r>
              <a:rPr lang="zh-CN" altLang="en-US" sz="2700"/>
              <a:t>Data </a:t>
            </a:r>
            <a:r>
              <a:rPr lang="en-US" altLang="zh-CN" sz="2700"/>
              <a:t>Uploading</a:t>
            </a:r>
            <a:r>
              <a:rPr lang="zh-CN" altLang="en-US" sz="2700"/>
              <a:t> Interface </a:t>
            </a:r>
          </a:p>
        </p:txBody>
      </p:sp>
      <p:graphicFrame>
        <p:nvGraphicFramePr>
          <p:cNvPr id="4" name="表格 3"/>
          <p:cNvGraphicFramePr/>
          <p:nvPr>
            <p:custDataLst>
              <p:tags r:id="rId1"/>
            </p:custDataLst>
          </p:nvPr>
        </p:nvGraphicFramePr>
        <p:xfrm>
          <a:off x="878681" y="1509713"/>
          <a:ext cx="1482725" cy="2765425"/>
        </p:xfrm>
        <a:graphic>
          <a:graphicData uri="http://schemas.openxmlformats.org/drawingml/2006/table">
            <a:tbl>
              <a:tblPr/>
              <a:tblGrid>
                <a:gridCol w="1482725">
                  <a:extLst>
                    <a:ext uri="{9D8B030D-6E8A-4147-A177-3AD203B41FA5}">
                      <a16:colId xmlns:a16="http://schemas.microsoft.com/office/drawing/2014/main" val="20000"/>
                    </a:ext>
                  </a:extLst>
                </a:gridCol>
              </a:tblGrid>
              <a:tr h="409575">
                <a:tc>
                  <a:txBody>
                    <a:bodyPr/>
                    <a:lstStyle/>
                    <a:p>
                      <a:pPr indent="0">
                        <a:buNone/>
                      </a:pPr>
                      <a:r>
                        <a:rPr lang="zh-CN" sz="1200" b="0">
                          <a:solidFill>
                            <a:srgbClr val="FF0000"/>
                          </a:solidFill>
                          <a:cs typeface="Arial" panose="020B0604020202020204" pitchFamily="34" charset="0"/>
                        </a:rPr>
                        <a:t>1-基础信息</a:t>
                      </a:r>
                    </a:p>
                    <a:p>
                      <a:pPr indent="0">
                        <a:buNone/>
                      </a:pPr>
                      <a:r>
                        <a:rPr lang="zh-CN" altLang="en-US" sz="1200">
                          <a:sym typeface="+mn-ea"/>
                        </a:rPr>
                        <a:t>Basic Information</a:t>
                      </a:r>
                      <a:endParaRPr lang="zh-CN" altLang="en-US" sz="1200" b="0">
                        <a:solidFill>
                          <a:srgbClr val="FF0000"/>
                        </a:solidFill>
                        <a:latin typeface="Arial" panose="020B0604020202020204" pitchFamily="34" charset="0"/>
                        <a:cs typeface="Arial" panose="020B0604020202020204" pitchFamily="34" charset="0"/>
                      </a:endParaRPr>
                    </a:p>
                  </a:txBody>
                  <a:tcPr marL="9525" marR="9525" marT="9525" marB="34290" anchor="b">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r h="337820">
                <a:tc>
                  <a:txBody>
                    <a:bodyPr/>
                    <a:lstStyle/>
                    <a:p>
                      <a:pPr indent="0">
                        <a:buNone/>
                      </a:pPr>
                      <a:r>
                        <a:rPr lang="zh-CN" sz="1200" b="0">
                          <a:solidFill>
                            <a:srgbClr val="000000"/>
                          </a:solidFill>
                          <a:cs typeface="Arial" panose="020B0604020202020204" pitchFamily="34" charset="0"/>
                        </a:rPr>
                        <a:t>2-医保服务</a:t>
                      </a:r>
                      <a:endParaRPr lang="zh-CN" altLang="en-US" sz="1200" b="0">
                        <a:solidFill>
                          <a:srgbClr val="000000"/>
                        </a:solidFill>
                        <a:latin typeface="Arial" panose="020B0604020202020204" pitchFamily="34" charset="0"/>
                        <a:cs typeface="Arial" panose="020B0604020202020204" pitchFamily="34" charset="0"/>
                      </a:endParaRPr>
                    </a:p>
                  </a:txBody>
                  <a:tcPr marL="9525" marR="9525" marT="9525" marB="34290" anchor="b">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1"/>
                  </a:ext>
                </a:extLst>
              </a:tr>
              <a:tr h="337820">
                <a:tc>
                  <a:txBody>
                    <a:bodyPr/>
                    <a:lstStyle/>
                    <a:p>
                      <a:pPr indent="0">
                        <a:buNone/>
                      </a:pPr>
                      <a:r>
                        <a:rPr lang="zh-CN" sz="1200" b="0">
                          <a:solidFill>
                            <a:srgbClr val="000000"/>
                          </a:solidFill>
                          <a:cs typeface="Arial" panose="020B0604020202020204" pitchFamily="34" charset="0"/>
                        </a:rPr>
                        <a:t>3-医药机构管理</a:t>
                      </a:r>
                      <a:endParaRPr lang="zh-CN" altLang="en-US" sz="1200" b="0">
                        <a:solidFill>
                          <a:srgbClr val="000000"/>
                        </a:solidFill>
                        <a:latin typeface="Arial" panose="020B0604020202020204" pitchFamily="34" charset="0"/>
                        <a:cs typeface="Arial" panose="020B0604020202020204" pitchFamily="34" charset="0"/>
                      </a:endParaRPr>
                    </a:p>
                  </a:txBody>
                  <a:tcPr marL="9525" marR="9525" marT="9525" marB="34290" anchor="b">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2"/>
                  </a:ext>
                </a:extLst>
              </a:tr>
              <a:tr h="329565">
                <a:tc>
                  <a:txBody>
                    <a:bodyPr/>
                    <a:lstStyle/>
                    <a:p>
                      <a:pPr indent="0">
                        <a:buNone/>
                      </a:pPr>
                      <a:r>
                        <a:rPr lang="zh-CN" sz="1200" b="0">
                          <a:solidFill>
                            <a:srgbClr val="000000"/>
                          </a:solidFill>
                          <a:cs typeface="Arial" panose="020B0604020202020204" pitchFamily="34" charset="0"/>
                        </a:rPr>
                        <a:t>4-信息采集上传</a:t>
                      </a:r>
                      <a:endParaRPr lang="zh-CN" altLang="en-US" sz="1200" b="0">
                        <a:solidFill>
                          <a:srgbClr val="000000"/>
                        </a:solidFill>
                        <a:latin typeface="Arial" panose="020B0604020202020204" pitchFamily="34" charset="0"/>
                        <a:cs typeface="Arial" panose="020B0604020202020204" pitchFamily="34" charset="0"/>
                      </a:endParaRPr>
                    </a:p>
                  </a:txBody>
                  <a:tcPr marL="9525" marR="9525" marT="9525" marB="34290" anchor="b">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3"/>
                  </a:ext>
                </a:extLst>
              </a:tr>
              <a:tr h="337820">
                <a:tc>
                  <a:txBody>
                    <a:bodyPr/>
                    <a:lstStyle/>
                    <a:p>
                      <a:pPr indent="0">
                        <a:buNone/>
                      </a:pPr>
                      <a:r>
                        <a:rPr lang="zh-CN" sz="1200" b="0">
                          <a:solidFill>
                            <a:srgbClr val="000000"/>
                          </a:solidFill>
                          <a:cs typeface="Arial" panose="020B0604020202020204" pitchFamily="34" charset="0"/>
                        </a:rPr>
                        <a:t>5-信息查询</a:t>
                      </a:r>
                      <a:endParaRPr lang="zh-CN" altLang="en-US" sz="1200" b="0">
                        <a:solidFill>
                          <a:srgbClr val="000000"/>
                        </a:solidFill>
                        <a:latin typeface="Arial" panose="020B0604020202020204" pitchFamily="34" charset="0"/>
                        <a:cs typeface="Arial" panose="020B0604020202020204" pitchFamily="34" charset="0"/>
                      </a:endParaRPr>
                    </a:p>
                  </a:txBody>
                  <a:tcPr marL="9525" marR="9525" marT="9525" marB="34290" anchor="b">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4"/>
                  </a:ext>
                </a:extLst>
              </a:tr>
              <a:tr h="337820">
                <a:tc>
                  <a:txBody>
                    <a:bodyPr/>
                    <a:lstStyle/>
                    <a:p>
                      <a:pPr indent="0">
                        <a:buNone/>
                      </a:pPr>
                      <a:r>
                        <a:rPr lang="zh-CN" sz="1200" b="0">
                          <a:solidFill>
                            <a:srgbClr val="000000"/>
                          </a:solidFill>
                          <a:cs typeface="Arial" panose="020B0604020202020204" pitchFamily="34" charset="0"/>
                        </a:rPr>
                        <a:t>6-线上支付</a:t>
                      </a:r>
                      <a:endParaRPr lang="zh-CN" altLang="en-US" sz="1200" b="0">
                        <a:solidFill>
                          <a:srgbClr val="000000"/>
                        </a:solidFill>
                        <a:latin typeface="Arial" panose="020B0604020202020204" pitchFamily="34" charset="0"/>
                        <a:cs typeface="Arial" panose="020B0604020202020204" pitchFamily="34" charset="0"/>
                      </a:endParaRPr>
                    </a:p>
                  </a:txBody>
                  <a:tcPr marL="9525" marR="9525" marT="9525" marB="34290" anchor="b">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5"/>
                  </a:ext>
                </a:extLst>
              </a:tr>
              <a:tr h="337185">
                <a:tc>
                  <a:txBody>
                    <a:bodyPr/>
                    <a:lstStyle/>
                    <a:p>
                      <a:pPr indent="0">
                        <a:buNone/>
                      </a:pPr>
                      <a:r>
                        <a:rPr lang="zh-CN" sz="1200" b="0">
                          <a:solidFill>
                            <a:srgbClr val="000000"/>
                          </a:solidFill>
                          <a:cs typeface="Arial" panose="020B0604020202020204" pitchFamily="34" charset="0"/>
                        </a:rPr>
                        <a:t>7-处方外购</a:t>
                      </a:r>
                      <a:endParaRPr lang="zh-CN" altLang="en-US" sz="1200" b="0">
                        <a:solidFill>
                          <a:srgbClr val="000000"/>
                        </a:solidFill>
                        <a:latin typeface="Arial" panose="020B0604020202020204" pitchFamily="34" charset="0"/>
                        <a:cs typeface="Arial" panose="020B0604020202020204" pitchFamily="34" charset="0"/>
                      </a:endParaRPr>
                    </a:p>
                  </a:txBody>
                  <a:tcPr marL="9525" marR="9525" marT="9525" marB="34290" anchor="b">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6"/>
                  </a:ext>
                </a:extLst>
              </a:tr>
              <a:tr h="337820">
                <a:tc>
                  <a:txBody>
                    <a:bodyPr/>
                    <a:lstStyle/>
                    <a:p>
                      <a:pPr indent="0">
                        <a:buNone/>
                      </a:pPr>
                      <a:r>
                        <a:rPr lang="zh-CN" sz="1200" b="0">
                          <a:solidFill>
                            <a:srgbClr val="000000"/>
                          </a:solidFill>
                          <a:cs typeface="Arial" panose="020B0604020202020204" pitchFamily="34" charset="0"/>
                        </a:rPr>
                        <a:t>9-其他</a:t>
                      </a:r>
                      <a:endParaRPr lang="zh-CN" altLang="en-US" sz="1200" b="0">
                        <a:solidFill>
                          <a:srgbClr val="000000"/>
                        </a:solidFill>
                        <a:latin typeface="Arial" panose="020B0604020202020204" pitchFamily="34" charset="0"/>
                        <a:cs typeface="Arial" panose="020B0604020202020204" pitchFamily="34" charset="0"/>
                      </a:endParaRPr>
                    </a:p>
                  </a:txBody>
                  <a:tcPr marL="9525" marR="9525" marT="9525" marB="34290" anchor="b">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7"/>
                  </a:ext>
                </a:extLst>
              </a:tr>
            </a:tbl>
          </a:graphicData>
        </a:graphic>
      </p:graphicFrame>
      <p:graphicFrame>
        <p:nvGraphicFramePr>
          <p:cNvPr id="6" name="表格 5"/>
          <p:cNvGraphicFramePr/>
          <p:nvPr>
            <p:custDataLst>
              <p:tags r:id="rId2"/>
            </p:custDataLst>
          </p:nvPr>
        </p:nvGraphicFramePr>
        <p:xfrm>
          <a:off x="5292566" y="1611154"/>
          <a:ext cx="2318385" cy="3181350"/>
        </p:xfrm>
        <a:graphic>
          <a:graphicData uri="http://schemas.openxmlformats.org/drawingml/2006/table">
            <a:tbl>
              <a:tblPr/>
              <a:tblGrid>
                <a:gridCol w="313055">
                  <a:extLst>
                    <a:ext uri="{9D8B030D-6E8A-4147-A177-3AD203B41FA5}">
                      <a16:colId xmlns:a16="http://schemas.microsoft.com/office/drawing/2014/main" val="20000"/>
                    </a:ext>
                  </a:extLst>
                </a:gridCol>
                <a:gridCol w="2005330">
                  <a:extLst>
                    <a:ext uri="{9D8B030D-6E8A-4147-A177-3AD203B41FA5}">
                      <a16:colId xmlns:a16="http://schemas.microsoft.com/office/drawing/2014/main" val="20001"/>
                    </a:ext>
                  </a:extLst>
                </a:gridCol>
              </a:tblGrid>
              <a:tr h="318135">
                <a:tc>
                  <a:txBody>
                    <a:bodyPr/>
                    <a:lstStyle/>
                    <a:p>
                      <a:pPr indent="0">
                        <a:lnSpc>
                          <a:spcPct val="150000"/>
                        </a:lnSpc>
                        <a:buNone/>
                      </a:pPr>
                      <a:r>
                        <a:rPr lang="en-US" sz="1200" b="0">
                          <a:solidFill>
                            <a:srgbClr val="000000"/>
                          </a:solidFill>
                          <a:latin typeface="Arial" panose="020B0604020202020204" pitchFamily="34" charset="0"/>
                        </a:rPr>
                        <a:t>1-</a:t>
                      </a:r>
                      <a:endParaRPr lang="en-US" altLang="en-US" sz="1200" b="0">
                        <a:solidFill>
                          <a:srgbClr val="000000"/>
                        </a:solidFill>
                        <a:latin typeface="Arial" panose="020B0604020202020204" pitchFamily="34" charset="0"/>
                      </a:endParaRPr>
                    </a:p>
                  </a:txBody>
                  <a:tcPr marL="9525" marR="9525" marT="9525" marB="34290" anchor="b">
                    <a:lnL>
                      <a:noFill/>
                    </a:lnL>
                    <a:lnR>
                      <a:noFill/>
                    </a:lnR>
                    <a:lnT cap="flat">
                      <a:noFill/>
                    </a:lnT>
                    <a:lnB cap="flat">
                      <a:noFill/>
                    </a:lnB>
                    <a:lnTlToBr>
                      <a:noFill/>
                    </a:lnTlToBr>
                    <a:lnBlToTr>
                      <a:noFill/>
                    </a:lnBlToTr>
                    <a:noFill/>
                  </a:tcPr>
                </a:tc>
                <a:tc>
                  <a:txBody>
                    <a:bodyPr/>
                    <a:lstStyle/>
                    <a:p>
                      <a:pPr indent="0">
                        <a:lnSpc>
                          <a:spcPct val="150000"/>
                        </a:lnSpc>
                        <a:buNone/>
                      </a:pPr>
                      <a:r>
                        <a:rPr lang="zh-CN" sz="1200" b="0">
                          <a:solidFill>
                            <a:srgbClr val="000000"/>
                          </a:solidFill>
                          <a:cs typeface="Arial" panose="020B0604020202020204" pitchFamily="34" charset="0"/>
                        </a:rPr>
                        <a:t>药品目录下载</a:t>
                      </a:r>
                      <a:endParaRPr lang="zh-CN" altLang="en-US" sz="1200" b="0">
                        <a:solidFill>
                          <a:srgbClr val="000000"/>
                        </a:solidFill>
                        <a:latin typeface="Arial" panose="020B0604020202020204" pitchFamily="34" charset="0"/>
                        <a:cs typeface="Arial" panose="020B0604020202020204" pitchFamily="34" charset="0"/>
                      </a:endParaRPr>
                    </a:p>
                  </a:txBody>
                  <a:tcPr marL="9525" marR="9525" marT="9525" marB="34290" anchor="b">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r h="318135">
                <a:tc>
                  <a:txBody>
                    <a:bodyPr/>
                    <a:lstStyle/>
                    <a:p>
                      <a:pPr indent="0">
                        <a:lnSpc>
                          <a:spcPct val="150000"/>
                        </a:lnSpc>
                        <a:buNone/>
                      </a:pPr>
                      <a:r>
                        <a:rPr lang="en-US" sz="1200" b="0">
                          <a:solidFill>
                            <a:srgbClr val="000000"/>
                          </a:solidFill>
                          <a:latin typeface="Arial" panose="020B0604020202020204" pitchFamily="34" charset="0"/>
                        </a:rPr>
                        <a:t>2-</a:t>
                      </a:r>
                      <a:endParaRPr lang="en-US" altLang="en-US" sz="1200" b="0">
                        <a:solidFill>
                          <a:srgbClr val="000000"/>
                        </a:solidFill>
                        <a:latin typeface="Arial" panose="020B0604020202020204" pitchFamily="34" charset="0"/>
                      </a:endParaRPr>
                    </a:p>
                  </a:txBody>
                  <a:tcPr marL="9525" marR="9525" marT="9525" marB="34290" anchor="b">
                    <a:lnL>
                      <a:noFill/>
                    </a:lnL>
                    <a:lnR>
                      <a:noFill/>
                    </a:lnR>
                    <a:lnT cap="flat">
                      <a:noFill/>
                    </a:lnT>
                    <a:lnB cap="flat">
                      <a:noFill/>
                    </a:lnB>
                    <a:lnTlToBr>
                      <a:noFill/>
                    </a:lnTlToBr>
                    <a:lnBlToTr>
                      <a:noFill/>
                    </a:lnBlToTr>
                    <a:noFill/>
                  </a:tcPr>
                </a:tc>
                <a:tc>
                  <a:txBody>
                    <a:bodyPr/>
                    <a:lstStyle/>
                    <a:p>
                      <a:pPr indent="0">
                        <a:lnSpc>
                          <a:spcPct val="150000"/>
                        </a:lnSpc>
                        <a:buNone/>
                      </a:pPr>
                      <a:r>
                        <a:rPr lang="zh-CN" sz="1200" b="0">
                          <a:solidFill>
                            <a:srgbClr val="000000"/>
                          </a:solidFill>
                          <a:cs typeface="Arial" panose="020B0604020202020204" pitchFamily="34" charset="0"/>
                        </a:rPr>
                        <a:t>医疗服务项目目录下载</a:t>
                      </a:r>
                      <a:endParaRPr lang="zh-CN" altLang="en-US" sz="1200" b="0">
                        <a:solidFill>
                          <a:srgbClr val="000000"/>
                        </a:solidFill>
                        <a:latin typeface="Arial" panose="020B0604020202020204" pitchFamily="34" charset="0"/>
                        <a:cs typeface="Arial" panose="020B0604020202020204" pitchFamily="34" charset="0"/>
                      </a:endParaRPr>
                    </a:p>
                  </a:txBody>
                  <a:tcPr marL="9525" marR="9525" marT="9525" marB="34290" anchor="b">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1"/>
                  </a:ext>
                </a:extLst>
              </a:tr>
              <a:tr h="318135">
                <a:tc>
                  <a:txBody>
                    <a:bodyPr/>
                    <a:lstStyle/>
                    <a:p>
                      <a:pPr indent="0">
                        <a:lnSpc>
                          <a:spcPct val="150000"/>
                        </a:lnSpc>
                        <a:buNone/>
                      </a:pPr>
                      <a:r>
                        <a:rPr lang="en-US" sz="1200" b="0">
                          <a:solidFill>
                            <a:srgbClr val="000000"/>
                          </a:solidFill>
                          <a:latin typeface="Arial" panose="020B0604020202020204" pitchFamily="34" charset="0"/>
                        </a:rPr>
                        <a:t>3-</a:t>
                      </a:r>
                      <a:endParaRPr lang="en-US" altLang="en-US" sz="1200" b="0">
                        <a:solidFill>
                          <a:srgbClr val="000000"/>
                        </a:solidFill>
                        <a:latin typeface="Arial" panose="020B0604020202020204" pitchFamily="34" charset="0"/>
                      </a:endParaRPr>
                    </a:p>
                  </a:txBody>
                  <a:tcPr marL="9525" marR="9525" marT="9525" marB="34290" anchor="b">
                    <a:lnL>
                      <a:noFill/>
                    </a:lnL>
                    <a:lnR>
                      <a:noFill/>
                    </a:lnR>
                    <a:lnT cap="flat">
                      <a:noFill/>
                    </a:lnT>
                    <a:lnB cap="flat">
                      <a:noFill/>
                    </a:lnB>
                    <a:lnTlToBr>
                      <a:noFill/>
                    </a:lnTlToBr>
                    <a:lnBlToTr>
                      <a:noFill/>
                    </a:lnBlToTr>
                    <a:noFill/>
                  </a:tcPr>
                </a:tc>
                <a:tc>
                  <a:txBody>
                    <a:bodyPr/>
                    <a:lstStyle/>
                    <a:p>
                      <a:pPr indent="0">
                        <a:lnSpc>
                          <a:spcPct val="150000"/>
                        </a:lnSpc>
                        <a:buNone/>
                      </a:pPr>
                      <a:r>
                        <a:rPr lang="zh-CN" sz="1200" b="0">
                          <a:solidFill>
                            <a:srgbClr val="000000"/>
                          </a:solidFill>
                          <a:cs typeface="Arial" panose="020B0604020202020204" pitchFamily="34" charset="0"/>
                        </a:rPr>
                        <a:t>医用耗材目录下载</a:t>
                      </a:r>
                      <a:endParaRPr lang="zh-CN" altLang="en-US" sz="1200" b="0">
                        <a:solidFill>
                          <a:srgbClr val="000000"/>
                        </a:solidFill>
                        <a:latin typeface="Arial" panose="020B0604020202020204" pitchFamily="34" charset="0"/>
                        <a:cs typeface="Arial" panose="020B0604020202020204" pitchFamily="34" charset="0"/>
                      </a:endParaRPr>
                    </a:p>
                  </a:txBody>
                  <a:tcPr marL="9525" marR="9525" marT="9525" marB="34290" anchor="b">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2"/>
                  </a:ext>
                </a:extLst>
              </a:tr>
              <a:tr h="318135">
                <a:tc>
                  <a:txBody>
                    <a:bodyPr/>
                    <a:lstStyle/>
                    <a:p>
                      <a:pPr indent="0">
                        <a:lnSpc>
                          <a:spcPct val="150000"/>
                        </a:lnSpc>
                        <a:buNone/>
                      </a:pPr>
                      <a:r>
                        <a:rPr lang="en-US" sz="1200" b="0">
                          <a:solidFill>
                            <a:srgbClr val="000000"/>
                          </a:solidFill>
                          <a:latin typeface="Arial" panose="020B0604020202020204" pitchFamily="34" charset="0"/>
                        </a:rPr>
                        <a:t>4-</a:t>
                      </a:r>
                      <a:endParaRPr lang="en-US" altLang="en-US" sz="1200" b="0">
                        <a:solidFill>
                          <a:srgbClr val="000000"/>
                        </a:solidFill>
                        <a:latin typeface="Arial" panose="020B0604020202020204" pitchFamily="34" charset="0"/>
                      </a:endParaRPr>
                    </a:p>
                  </a:txBody>
                  <a:tcPr marL="9525" marR="9525" marT="9525" marB="34290" anchor="b">
                    <a:lnL>
                      <a:noFill/>
                    </a:lnL>
                    <a:lnR>
                      <a:noFill/>
                    </a:lnR>
                    <a:lnT cap="flat">
                      <a:noFill/>
                    </a:lnT>
                    <a:lnB cap="flat">
                      <a:noFill/>
                    </a:lnB>
                    <a:lnTlToBr>
                      <a:noFill/>
                    </a:lnTlToBr>
                    <a:lnBlToTr>
                      <a:noFill/>
                    </a:lnBlToTr>
                    <a:noFill/>
                  </a:tcPr>
                </a:tc>
                <a:tc>
                  <a:txBody>
                    <a:bodyPr/>
                    <a:lstStyle/>
                    <a:p>
                      <a:pPr indent="0">
                        <a:lnSpc>
                          <a:spcPct val="150000"/>
                        </a:lnSpc>
                        <a:buNone/>
                      </a:pPr>
                      <a:r>
                        <a:rPr lang="zh-CN" sz="1200" b="0">
                          <a:solidFill>
                            <a:srgbClr val="000000"/>
                          </a:solidFill>
                          <a:cs typeface="Arial" panose="020B0604020202020204" pitchFamily="34" charset="0"/>
                        </a:rPr>
                        <a:t>疾病与诊断目录下载</a:t>
                      </a:r>
                      <a:endParaRPr lang="zh-CN" altLang="en-US" sz="1200" b="0">
                        <a:solidFill>
                          <a:srgbClr val="000000"/>
                        </a:solidFill>
                        <a:latin typeface="Arial" panose="020B0604020202020204" pitchFamily="34" charset="0"/>
                        <a:cs typeface="Arial" panose="020B0604020202020204" pitchFamily="34" charset="0"/>
                      </a:endParaRPr>
                    </a:p>
                  </a:txBody>
                  <a:tcPr marL="9525" marR="9525" marT="9525" marB="34290" anchor="b">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3"/>
                  </a:ext>
                </a:extLst>
              </a:tr>
              <a:tr h="318135">
                <a:tc>
                  <a:txBody>
                    <a:bodyPr/>
                    <a:lstStyle/>
                    <a:p>
                      <a:pPr indent="0">
                        <a:lnSpc>
                          <a:spcPct val="150000"/>
                        </a:lnSpc>
                        <a:buNone/>
                      </a:pPr>
                      <a:r>
                        <a:rPr lang="en-US" sz="1200" b="0">
                          <a:solidFill>
                            <a:srgbClr val="000000"/>
                          </a:solidFill>
                          <a:latin typeface="Arial" panose="020B0604020202020204" pitchFamily="34" charset="0"/>
                        </a:rPr>
                        <a:t>5-</a:t>
                      </a:r>
                      <a:endParaRPr lang="en-US" altLang="en-US" sz="1200" b="0">
                        <a:solidFill>
                          <a:srgbClr val="000000"/>
                        </a:solidFill>
                        <a:latin typeface="Arial" panose="020B0604020202020204" pitchFamily="34" charset="0"/>
                      </a:endParaRPr>
                    </a:p>
                  </a:txBody>
                  <a:tcPr marL="9525" marR="9525" marT="9525" marB="34290" anchor="b">
                    <a:lnL>
                      <a:noFill/>
                    </a:lnL>
                    <a:lnR>
                      <a:noFill/>
                    </a:lnR>
                    <a:lnT cap="flat">
                      <a:noFill/>
                    </a:lnT>
                    <a:lnB cap="flat">
                      <a:noFill/>
                    </a:lnB>
                    <a:lnTlToBr>
                      <a:noFill/>
                    </a:lnTlToBr>
                    <a:lnBlToTr>
                      <a:noFill/>
                    </a:lnBlToTr>
                    <a:noFill/>
                  </a:tcPr>
                </a:tc>
                <a:tc>
                  <a:txBody>
                    <a:bodyPr/>
                    <a:lstStyle/>
                    <a:p>
                      <a:pPr indent="0">
                        <a:lnSpc>
                          <a:spcPct val="150000"/>
                        </a:lnSpc>
                        <a:buNone/>
                      </a:pPr>
                      <a:r>
                        <a:rPr lang="zh-CN" sz="1200" b="0">
                          <a:solidFill>
                            <a:srgbClr val="000000"/>
                          </a:solidFill>
                          <a:cs typeface="Arial" panose="020B0604020202020204" pitchFamily="34" charset="0"/>
                        </a:rPr>
                        <a:t>手术操作目录下载</a:t>
                      </a:r>
                      <a:endParaRPr lang="zh-CN" altLang="en-US" sz="1200" b="0">
                        <a:solidFill>
                          <a:srgbClr val="000000"/>
                        </a:solidFill>
                        <a:latin typeface="Arial" panose="020B0604020202020204" pitchFamily="34" charset="0"/>
                        <a:cs typeface="Arial" panose="020B0604020202020204" pitchFamily="34" charset="0"/>
                      </a:endParaRPr>
                    </a:p>
                  </a:txBody>
                  <a:tcPr marL="9525" marR="9525" marT="9525" marB="34290" anchor="b">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4"/>
                  </a:ext>
                </a:extLst>
              </a:tr>
              <a:tr h="318135">
                <a:tc>
                  <a:txBody>
                    <a:bodyPr/>
                    <a:lstStyle/>
                    <a:p>
                      <a:pPr indent="0">
                        <a:lnSpc>
                          <a:spcPct val="150000"/>
                        </a:lnSpc>
                        <a:buNone/>
                      </a:pPr>
                      <a:r>
                        <a:rPr lang="en-US" sz="1200" b="0">
                          <a:solidFill>
                            <a:srgbClr val="000000"/>
                          </a:solidFill>
                          <a:latin typeface="Arial" panose="020B0604020202020204" pitchFamily="34" charset="0"/>
                        </a:rPr>
                        <a:t>6-</a:t>
                      </a:r>
                      <a:endParaRPr lang="en-US" altLang="en-US" sz="1200" b="0">
                        <a:solidFill>
                          <a:srgbClr val="000000"/>
                        </a:solidFill>
                        <a:latin typeface="Arial" panose="020B0604020202020204" pitchFamily="34" charset="0"/>
                      </a:endParaRPr>
                    </a:p>
                  </a:txBody>
                  <a:tcPr marL="9525" marR="9525" marT="9525" marB="34290" anchor="b">
                    <a:lnL>
                      <a:noFill/>
                    </a:lnL>
                    <a:lnR>
                      <a:noFill/>
                    </a:lnR>
                    <a:lnT cap="flat">
                      <a:noFill/>
                    </a:lnT>
                    <a:lnB cap="flat">
                      <a:noFill/>
                    </a:lnB>
                    <a:lnTlToBr>
                      <a:noFill/>
                    </a:lnTlToBr>
                    <a:lnBlToTr>
                      <a:noFill/>
                    </a:lnBlToTr>
                    <a:noFill/>
                  </a:tcPr>
                </a:tc>
                <a:tc>
                  <a:txBody>
                    <a:bodyPr/>
                    <a:lstStyle/>
                    <a:p>
                      <a:pPr indent="0">
                        <a:lnSpc>
                          <a:spcPct val="150000"/>
                        </a:lnSpc>
                        <a:buNone/>
                      </a:pPr>
                      <a:r>
                        <a:rPr lang="zh-CN" sz="1200" b="0">
                          <a:solidFill>
                            <a:srgbClr val="000000"/>
                          </a:solidFill>
                          <a:cs typeface="Arial" panose="020B0604020202020204" pitchFamily="34" charset="0"/>
                        </a:rPr>
                        <a:t>门诊慢特病种目录下载</a:t>
                      </a:r>
                      <a:endParaRPr lang="zh-CN" altLang="en-US" sz="1200" b="0">
                        <a:solidFill>
                          <a:srgbClr val="000000"/>
                        </a:solidFill>
                        <a:latin typeface="Arial" panose="020B0604020202020204" pitchFamily="34" charset="0"/>
                        <a:cs typeface="Arial" panose="020B0604020202020204" pitchFamily="34" charset="0"/>
                      </a:endParaRPr>
                    </a:p>
                  </a:txBody>
                  <a:tcPr marL="9525" marR="9525" marT="9525" marB="34290" anchor="b">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5"/>
                  </a:ext>
                </a:extLst>
              </a:tr>
              <a:tr h="318135">
                <a:tc>
                  <a:txBody>
                    <a:bodyPr/>
                    <a:lstStyle/>
                    <a:p>
                      <a:pPr indent="0">
                        <a:lnSpc>
                          <a:spcPct val="150000"/>
                        </a:lnSpc>
                        <a:buNone/>
                      </a:pPr>
                      <a:r>
                        <a:rPr lang="en-US" sz="1200" b="0">
                          <a:solidFill>
                            <a:srgbClr val="000000"/>
                          </a:solidFill>
                          <a:latin typeface="Arial" panose="020B0604020202020204" pitchFamily="34" charset="0"/>
                        </a:rPr>
                        <a:t>7-</a:t>
                      </a:r>
                      <a:endParaRPr lang="en-US" altLang="en-US" sz="1200" b="0">
                        <a:solidFill>
                          <a:srgbClr val="000000"/>
                        </a:solidFill>
                        <a:latin typeface="Arial" panose="020B0604020202020204" pitchFamily="34" charset="0"/>
                      </a:endParaRPr>
                    </a:p>
                  </a:txBody>
                  <a:tcPr marL="9525" marR="9525" marT="9525" marB="34290" anchor="b">
                    <a:lnL>
                      <a:noFill/>
                    </a:lnL>
                    <a:lnR>
                      <a:noFill/>
                    </a:lnR>
                    <a:lnT cap="flat">
                      <a:noFill/>
                    </a:lnT>
                    <a:lnB cap="flat">
                      <a:noFill/>
                    </a:lnB>
                    <a:lnTlToBr>
                      <a:noFill/>
                    </a:lnTlToBr>
                    <a:lnBlToTr>
                      <a:noFill/>
                    </a:lnBlToTr>
                    <a:noFill/>
                  </a:tcPr>
                </a:tc>
                <a:tc>
                  <a:txBody>
                    <a:bodyPr/>
                    <a:lstStyle/>
                    <a:p>
                      <a:pPr indent="0">
                        <a:lnSpc>
                          <a:spcPct val="150000"/>
                        </a:lnSpc>
                        <a:buNone/>
                      </a:pPr>
                      <a:r>
                        <a:rPr lang="zh-CN" sz="1200" b="0">
                          <a:solidFill>
                            <a:srgbClr val="000000"/>
                          </a:solidFill>
                          <a:cs typeface="Arial" panose="020B0604020202020204" pitchFamily="34" charset="0"/>
                        </a:rPr>
                        <a:t>按病种付费病种目录下载</a:t>
                      </a:r>
                      <a:endParaRPr lang="zh-CN" altLang="en-US" sz="1200" b="0">
                        <a:solidFill>
                          <a:srgbClr val="000000"/>
                        </a:solidFill>
                        <a:latin typeface="Arial" panose="020B0604020202020204" pitchFamily="34" charset="0"/>
                        <a:cs typeface="Arial" panose="020B0604020202020204" pitchFamily="34" charset="0"/>
                      </a:endParaRPr>
                    </a:p>
                  </a:txBody>
                  <a:tcPr marL="9525" marR="9525" marT="9525" marB="34290" anchor="b">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6"/>
                  </a:ext>
                </a:extLst>
              </a:tr>
              <a:tr h="318135">
                <a:tc>
                  <a:txBody>
                    <a:bodyPr/>
                    <a:lstStyle/>
                    <a:p>
                      <a:pPr indent="0">
                        <a:lnSpc>
                          <a:spcPct val="150000"/>
                        </a:lnSpc>
                        <a:buNone/>
                      </a:pPr>
                      <a:r>
                        <a:rPr lang="en-US" sz="1200" b="0">
                          <a:solidFill>
                            <a:srgbClr val="000000"/>
                          </a:solidFill>
                          <a:latin typeface="Arial" panose="020B0604020202020204" pitchFamily="34" charset="0"/>
                        </a:rPr>
                        <a:t>8-</a:t>
                      </a:r>
                      <a:endParaRPr lang="en-US" altLang="en-US" sz="1200" b="0">
                        <a:solidFill>
                          <a:srgbClr val="000000"/>
                        </a:solidFill>
                        <a:latin typeface="Arial" panose="020B0604020202020204" pitchFamily="34" charset="0"/>
                      </a:endParaRPr>
                    </a:p>
                  </a:txBody>
                  <a:tcPr marL="9525" marR="9525" marT="9525" marB="34290" anchor="b">
                    <a:lnL>
                      <a:noFill/>
                    </a:lnL>
                    <a:lnR>
                      <a:noFill/>
                    </a:lnR>
                    <a:lnT cap="flat">
                      <a:noFill/>
                    </a:lnT>
                    <a:lnB cap="flat">
                      <a:noFill/>
                    </a:lnB>
                    <a:lnTlToBr>
                      <a:noFill/>
                    </a:lnTlToBr>
                    <a:lnBlToTr>
                      <a:noFill/>
                    </a:lnBlToTr>
                    <a:noFill/>
                  </a:tcPr>
                </a:tc>
                <a:tc>
                  <a:txBody>
                    <a:bodyPr/>
                    <a:lstStyle/>
                    <a:p>
                      <a:pPr indent="0">
                        <a:lnSpc>
                          <a:spcPct val="150000"/>
                        </a:lnSpc>
                        <a:buNone/>
                      </a:pPr>
                      <a:r>
                        <a:rPr lang="zh-CN" sz="1200" b="0">
                          <a:solidFill>
                            <a:srgbClr val="000000"/>
                          </a:solidFill>
                          <a:cs typeface="Arial" panose="020B0604020202020204" pitchFamily="34" charset="0"/>
                        </a:rPr>
                        <a:t>日间手术治疗病种目录下载</a:t>
                      </a:r>
                      <a:endParaRPr lang="zh-CN" altLang="en-US" sz="1200" b="0">
                        <a:solidFill>
                          <a:srgbClr val="000000"/>
                        </a:solidFill>
                        <a:latin typeface="Arial" panose="020B0604020202020204" pitchFamily="34" charset="0"/>
                        <a:cs typeface="Arial" panose="020B0604020202020204" pitchFamily="34" charset="0"/>
                      </a:endParaRPr>
                    </a:p>
                  </a:txBody>
                  <a:tcPr marL="9525" marR="9525" marT="9525" marB="34290" anchor="b">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7"/>
                  </a:ext>
                </a:extLst>
              </a:tr>
              <a:tr h="318135">
                <a:tc>
                  <a:txBody>
                    <a:bodyPr/>
                    <a:lstStyle/>
                    <a:p>
                      <a:pPr indent="0">
                        <a:lnSpc>
                          <a:spcPct val="150000"/>
                        </a:lnSpc>
                        <a:buNone/>
                      </a:pPr>
                      <a:r>
                        <a:rPr lang="en-US" sz="1200" b="0">
                          <a:solidFill>
                            <a:srgbClr val="000000"/>
                          </a:solidFill>
                          <a:latin typeface="Arial" panose="020B0604020202020204" pitchFamily="34" charset="0"/>
                        </a:rPr>
                        <a:t>9-</a:t>
                      </a:r>
                      <a:endParaRPr lang="en-US" altLang="en-US" sz="1200" b="0">
                        <a:solidFill>
                          <a:srgbClr val="000000"/>
                        </a:solidFill>
                        <a:latin typeface="Arial" panose="020B0604020202020204" pitchFamily="34" charset="0"/>
                      </a:endParaRPr>
                    </a:p>
                  </a:txBody>
                  <a:tcPr marL="9525" marR="9525" marT="9525" marB="34290" anchor="b">
                    <a:lnL>
                      <a:noFill/>
                    </a:lnL>
                    <a:lnR>
                      <a:noFill/>
                    </a:lnR>
                    <a:lnT cap="flat">
                      <a:noFill/>
                    </a:lnT>
                    <a:lnB cap="flat">
                      <a:noFill/>
                    </a:lnB>
                    <a:lnTlToBr>
                      <a:noFill/>
                    </a:lnTlToBr>
                    <a:lnBlToTr>
                      <a:noFill/>
                    </a:lnBlToTr>
                    <a:noFill/>
                  </a:tcPr>
                </a:tc>
                <a:tc>
                  <a:txBody>
                    <a:bodyPr/>
                    <a:lstStyle/>
                    <a:p>
                      <a:pPr indent="0">
                        <a:lnSpc>
                          <a:spcPct val="150000"/>
                        </a:lnSpc>
                        <a:buNone/>
                      </a:pPr>
                      <a:r>
                        <a:rPr lang="zh-CN" sz="1200" b="0">
                          <a:solidFill>
                            <a:srgbClr val="000000"/>
                          </a:solidFill>
                          <a:cs typeface="Arial" panose="020B0604020202020204" pitchFamily="34" charset="0"/>
                        </a:rPr>
                        <a:t>医保目录信息下载</a:t>
                      </a:r>
                      <a:endParaRPr lang="zh-CN" altLang="en-US" sz="1200" b="0">
                        <a:solidFill>
                          <a:srgbClr val="000000"/>
                        </a:solidFill>
                        <a:latin typeface="Arial" panose="020B0604020202020204" pitchFamily="34" charset="0"/>
                        <a:cs typeface="Arial" panose="020B0604020202020204" pitchFamily="34" charset="0"/>
                      </a:endParaRPr>
                    </a:p>
                  </a:txBody>
                  <a:tcPr marL="9525" marR="9525" marT="9525" marB="34290" anchor="b">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8"/>
                  </a:ext>
                </a:extLst>
              </a:tr>
              <a:tr h="318135">
                <a:tc>
                  <a:txBody>
                    <a:bodyPr/>
                    <a:lstStyle/>
                    <a:p>
                      <a:pPr indent="0">
                        <a:lnSpc>
                          <a:spcPct val="150000"/>
                        </a:lnSpc>
                        <a:buNone/>
                      </a:pPr>
                      <a:r>
                        <a:rPr lang="en-US" sz="1200" b="0">
                          <a:solidFill>
                            <a:srgbClr val="000000"/>
                          </a:solidFill>
                          <a:latin typeface="Arial" panose="020B0604020202020204" pitchFamily="34" charset="0"/>
                        </a:rPr>
                        <a:t>10-</a:t>
                      </a:r>
                      <a:endParaRPr lang="en-US" altLang="en-US" sz="1200" b="0">
                        <a:solidFill>
                          <a:srgbClr val="000000"/>
                        </a:solidFill>
                        <a:latin typeface="Arial" panose="020B0604020202020204" pitchFamily="34" charset="0"/>
                      </a:endParaRPr>
                    </a:p>
                  </a:txBody>
                  <a:tcPr marL="9525" marR="9525" marT="9525" marB="34290" anchor="b">
                    <a:lnL>
                      <a:noFill/>
                    </a:lnL>
                    <a:lnR>
                      <a:noFill/>
                    </a:lnR>
                    <a:lnT cap="flat">
                      <a:noFill/>
                    </a:lnT>
                    <a:lnB cap="flat">
                      <a:noFill/>
                    </a:lnB>
                    <a:lnTlToBr>
                      <a:noFill/>
                    </a:lnTlToBr>
                    <a:lnBlToTr>
                      <a:noFill/>
                    </a:lnBlToTr>
                    <a:noFill/>
                  </a:tcPr>
                </a:tc>
                <a:tc>
                  <a:txBody>
                    <a:bodyPr/>
                    <a:lstStyle/>
                    <a:p>
                      <a:pPr indent="0">
                        <a:lnSpc>
                          <a:spcPct val="150000"/>
                        </a:lnSpc>
                        <a:buNone/>
                      </a:pPr>
                      <a:r>
                        <a:rPr lang="zh-CN" sz="1200" b="0">
                          <a:solidFill>
                            <a:srgbClr val="000000"/>
                          </a:solidFill>
                          <a:cs typeface="Arial" panose="020B0604020202020204" pitchFamily="34" charset="0"/>
                        </a:rPr>
                        <a:t>肿瘤形态学目录下载</a:t>
                      </a:r>
                      <a:endParaRPr lang="zh-CN" altLang="en-US" sz="1200" b="0">
                        <a:solidFill>
                          <a:srgbClr val="000000"/>
                        </a:solidFill>
                        <a:latin typeface="Arial" panose="020B0604020202020204" pitchFamily="34" charset="0"/>
                        <a:cs typeface="Arial" panose="020B0604020202020204" pitchFamily="34" charset="0"/>
                      </a:endParaRPr>
                    </a:p>
                  </a:txBody>
                  <a:tcPr marL="9525" marR="9525" marT="9525" marB="34290" anchor="b">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9"/>
                  </a:ext>
                </a:extLst>
              </a:tr>
            </a:tbl>
          </a:graphicData>
        </a:graphic>
      </p:graphicFrame>
      <p:graphicFrame>
        <p:nvGraphicFramePr>
          <p:cNvPr id="7" name="表格 6"/>
          <p:cNvGraphicFramePr/>
          <p:nvPr/>
        </p:nvGraphicFramePr>
        <p:xfrm>
          <a:off x="2906554" y="1463040"/>
          <a:ext cx="1527810" cy="1272540"/>
        </p:xfrm>
        <a:graphic>
          <a:graphicData uri="http://schemas.openxmlformats.org/drawingml/2006/table">
            <a:tbl>
              <a:tblPr/>
              <a:tblGrid>
                <a:gridCol w="1527810">
                  <a:extLst>
                    <a:ext uri="{9D8B030D-6E8A-4147-A177-3AD203B41FA5}">
                      <a16:colId xmlns:a16="http://schemas.microsoft.com/office/drawing/2014/main" val="20000"/>
                    </a:ext>
                  </a:extLst>
                </a:gridCol>
              </a:tblGrid>
              <a:tr h="318135">
                <a:tc>
                  <a:txBody>
                    <a:bodyPr/>
                    <a:lstStyle/>
                    <a:p>
                      <a:pPr indent="0">
                        <a:lnSpc>
                          <a:spcPct val="150000"/>
                        </a:lnSpc>
                        <a:buNone/>
                      </a:pPr>
                      <a:r>
                        <a:rPr lang="zh-CN" sz="1200" b="0">
                          <a:solidFill>
                            <a:srgbClr val="2937F5"/>
                          </a:solidFill>
                          <a:cs typeface="Arial" panose="020B0604020202020204" pitchFamily="34" charset="0"/>
                        </a:rPr>
                        <a:t>1-人员信息</a:t>
                      </a:r>
                      <a:endParaRPr lang="zh-CN" altLang="en-US" sz="1200" b="0">
                        <a:solidFill>
                          <a:srgbClr val="2937F5"/>
                        </a:solidFill>
                        <a:latin typeface="Arial" panose="020B0604020202020204" pitchFamily="34" charset="0"/>
                        <a:cs typeface="Arial" panose="020B0604020202020204" pitchFamily="34" charset="0"/>
                      </a:endParaRPr>
                    </a:p>
                  </a:txBody>
                  <a:tcPr marL="9525" marR="9525" marT="9525" marB="34290" anchor="b">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r h="318135">
                <a:tc>
                  <a:txBody>
                    <a:bodyPr/>
                    <a:lstStyle/>
                    <a:p>
                      <a:pPr indent="0">
                        <a:lnSpc>
                          <a:spcPct val="150000"/>
                        </a:lnSpc>
                        <a:buNone/>
                      </a:pPr>
                      <a:r>
                        <a:rPr lang="zh-CN" sz="1200" b="0">
                          <a:solidFill>
                            <a:srgbClr val="2937F5"/>
                          </a:solidFill>
                          <a:cs typeface="Arial" panose="020B0604020202020204" pitchFamily="34" charset="0"/>
                        </a:rPr>
                        <a:t>2-定点医药机构信息</a:t>
                      </a:r>
                      <a:endParaRPr lang="zh-CN" altLang="en-US" sz="1200" b="0">
                        <a:solidFill>
                          <a:srgbClr val="2937F5"/>
                        </a:solidFill>
                        <a:latin typeface="Arial" panose="020B0604020202020204" pitchFamily="34" charset="0"/>
                        <a:cs typeface="Arial" panose="020B0604020202020204" pitchFamily="34" charset="0"/>
                      </a:endParaRPr>
                    </a:p>
                  </a:txBody>
                  <a:tcPr marL="9525" marR="9525" marT="9525" marB="34290" anchor="b">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1"/>
                  </a:ext>
                </a:extLst>
              </a:tr>
              <a:tr h="318135">
                <a:tc>
                  <a:txBody>
                    <a:bodyPr/>
                    <a:lstStyle/>
                    <a:p>
                      <a:pPr indent="0">
                        <a:lnSpc>
                          <a:spcPct val="150000"/>
                        </a:lnSpc>
                        <a:buNone/>
                      </a:pPr>
                      <a:r>
                        <a:rPr lang="zh-CN" sz="1200" b="0">
                          <a:solidFill>
                            <a:srgbClr val="FF0000"/>
                          </a:solidFill>
                          <a:cs typeface="Arial" panose="020B0604020202020204" pitchFamily="34" charset="0"/>
                        </a:rPr>
                        <a:t>3-目录下载</a:t>
                      </a:r>
                      <a:endParaRPr lang="zh-CN" altLang="en-US" sz="1200" b="0">
                        <a:solidFill>
                          <a:srgbClr val="FF0000"/>
                        </a:solidFill>
                        <a:latin typeface="Arial" panose="020B0604020202020204" pitchFamily="34" charset="0"/>
                        <a:cs typeface="Arial" panose="020B0604020202020204" pitchFamily="34" charset="0"/>
                      </a:endParaRPr>
                    </a:p>
                  </a:txBody>
                  <a:tcPr marL="9525" marR="9525" marT="9525" marB="34290" anchor="b">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2"/>
                  </a:ext>
                </a:extLst>
              </a:tr>
              <a:tr h="318135">
                <a:tc>
                  <a:txBody>
                    <a:bodyPr/>
                    <a:lstStyle/>
                    <a:p>
                      <a:pPr indent="0">
                        <a:lnSpc>
                          <a:spcPct val="150000"/>
                        </a:lnSpc>
                        <a:buNone/>
                      </a:pPr>
                      <a:r>
                        <a:rPr lang="zh-CN" sz="1200" b="0">
                          <a:solidFill>
                            <a:srgbClr val="000000"/>
                          </a:solidFill>
                          <a:cs typeface="Arial" panose="020B0604020202020204" pitchFamily="34" charset="0"/>
                        </a:rPr>
                        <a:t>9-其他信息</a:t>
                      </a:r>
                      <a:endParaRPr lang="zh-CN" altLang="en-US" sz="1200" b="0">
                        <a:solidFill>
                          <a:srgbClr val="000000"/>
                        </a:solidFill>
                        <a:latin typeface="Arial" panose="020B0604020202020204" pitchFamily="34" charset="0"/>
                        <a:cs typeface="Arial" panose="020B0604020202020204" pitchFamily="34" charset="0"/>
                      </a:endParaRPr>
                    </a:p>
                  </a:txBody>
                  <a:tcPr marL="9525" marR="9525" marT="9525" marB="34290" anchor="b">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3"/>
                  </a:ext>
                </a:extLst>
              </a:tr>
            </a:tbl>
          </a:graphicData>
        </a:graphic>
      </p:graphicFrame>
      <p:sp>
        <p:nvSpPr>
          <p:cNvPr id="8" name="圆角矩形 7"/>
          <p:cNvSpPr/>
          <p:nvPr/>
        </p:nvSpPr>
        <p:spPr>
          <a:xfrm>
            <a:off x="691039" y="1423035"/>
            <a:ext cx="1434465" cy="295894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9" name="圆角矩形标注 8"/>
          <p:cNvSpPr/>
          <p:nvPr/>
        </p:nvSpPr>
        <p:spPr>
          <a:xfrm flipV="1">
            <a:off x="2709863" y="1199198"/>
            <a:ext cx="1612106" cy="1536383"/>
          </a:xfrm>
          <a:prstGeom prst="wedgeRoundRectCallout">
            <a:avLst>
              <a:gd name="adj1" fmla="val -115524"/>
              <a:gd name="adj2" fmla="val 14676"/>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b="0">
              <a:solidFill>
                <a:srgbClr val="FF0000"/>
              </a:solidFill>
              <a:latin typeface="Arial" panose="020B0604020202020204" pitchFamily="34" charset="0"/>
              <a:cs typeface="Arial" panose="020B0604020202020204" pitchFamily="34" charset="0"/>
              <a:sym typeface="+mn-ea"/>
            </a:endParaRPr>
          </a:p>
        </p:txBody>
      </p:sp>
      <p:sp>
        <p:nvSpPr>
          <p:cNvPr id="11" name="圆角矩形标注 10"/>
          <p:cNvSpPr/>
          <p:nvPr/>
        </p:nvSpPr>
        <p:spPr>
          <a:xfrm flipV="1">
            <a:off x="5053965" y="1409224"/>
            <a:ext cx="2645569" cy="3383280"/>
          </a:xfrm>
          <a:prstGeom prst="wedgeRoundRectCallout">
            <a:avLst>
              <a:gd name="adj1" fmla="val -99936"/>
              <a:gd name="adj2" fmla="val 24127"/>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OMMONDATA" val="eyJoZGlkIjoiNmZkZWJlNDI1Y2YyOTMxZmNiMDNkNmZkNTJmZDc0ZDU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UNIT_TABLE_BEAUTIFY" val="smartTable{2326ca52-d2c4-4d2a-ab0d-10fcb02bce94}"/>
  <p:tag name="TABLE_ENDDRAG_ORIGIN_RECT" val="834*349"/>
  <p:tag name="TABLE_ENDDRAG_RECT" val="66*114*834*349"/>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 name="KSO_WM_UNIT_PLACING_PICTURE_USER_VIEWPORT" val="{&quot;height&quot;:6675,&quot;width&quot;:11385}"/>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963,&quot;width&quot;:5801}"/>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182,&quot;width&quot;:7245}"/>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UNIT_TABLE_BEAUTIFY" val="smartTable{7a98fdd3-497a-4207-98de-acb424a91a13}"/>
</p:tagLst>
</file>

<file path=ppt/tags/tag25.xml><?xml version="1.0" encoding="utf-8"?>
<p:tagLst xmlns:a="http://schemas.openxmlformats.org/drawingml/2006/main" xmlns:r="http://schemas.openxmlformats.org/officeDocument/2006/relationships" xmlns:p="http://schemas.openxmlformats.org/presentationml/2006/main">
  <p:tag name="KSO_WM_UNIT_TABLE_BEAUTIFY" val="smartTable{7273de89-e4ce-4fe3-8b2f-e8cfd525b759}"/>
  <p:tag name="TABLE_ENDDRAG_ORIGIN_RECT" val="457*275"/>
  <p:tag name="TABLE_ENDDRAG_RECT" val="424*183*457*275"/>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TABLE_ENDDRAG_ORIGIN_RECT" val="160*97"/>
  <p:tag name="TABLE_ENDDRAG_RECT" val="310*137*160*97"/>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 name="KSO_WM_UNIT_PLACING_PICTURE_USER_VIEWPORT" val="{&quot;height&quot;:7717,&quot;width&quot;:12419}"/>
</p:tagLst>
</file>

<file path=ppt/tags/tag3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6900,&quot;width&quot;:14690}"/>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FULL_TEXT_BEAUTIFY_COPY_ID" val="14"/>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UNIT_TABLE_BEAUTIFY" val="smartTable{53da5c37-4585-40f4-952b-336d0070a34f}"/>
  <p:tag name="TABLE_ENDDRAG_ORIGIN_RECT" val="243*238"/>
  <p:tag name="TABLE_ENDDRAG_RECT" val="555*169*243*238"/>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50.6661417322834,&quot;width&quot;:8694.666141732283}"/>
  <p:tag name="KSO_WM_BEAUTIFY_FLAG" val=""/>
</p:tagLst>
</file>

<file path=ppt/theme/theme1.xml><?xml version="1.0" encoding="utf-8"?>
<a:theme xmlns:a="http://schemas.openxmlformats.org/drawingml/2006/main" name="Office Theme">
  <a:themeElements>
    <a:clrScheme name="CDISC-1 1">
      <a:dk1>
        <a:srgbClr val="134678"/>
      </a:dk1>
      <a:lt1>
        <a:srgbClr val="FFFFFF"/>
      </a:lt1>
      <a:dk2>
        <a:srgbClr val="515349"/>
      </a:dk2>
      <a:lt2>
        <a:srgbClr val="F5F5F5"/>
      </a:lt2>
      <a:accent1>
        <a:srgbClr val="134678"/>
      </a:accent1>
      <a:accent2>
        <a:srgbClr val="A1D0CA"/>
      </a:accent2>
      <a:accent3>
        <a:srgbClr val="C94543"/>
      </a:accent3>
      <a:accent4>
        <a:srgbClr val="EDAA00"/>
      </a:accent4>
      <a:accent5>
        <a:srgbClr val="553278"/>
      </a:accent5>
      <a:accent6>
        <a:srgbClr val="40B3E5"/>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FD491D5301BDA449EC62E031AD20AA6" ma:contentTypeVersion="17" ma:contentTypeDescription="Create a new document." ma:contentTypeScope="" ma:versionID="9209b0bcfbfda31f1016a18e9d49a9a3">
  <xsd:schema xmlns:xsd="http://www.w3.org/2001/XMLSchema" xmlns:xs="http://www.w3.org/2001/XMLSchema" xmlns:p="http://schemas.microsoft.com/office/2006/metadata/properties" xmlns:ns2="cc82b941-e7cd-41be-8716-53eac352d379" xmlns:ns3="8eceed0e-f6c5-469f-a1a3-36254dc2a9cd" targetNamespace="http://schemas.microsoft.com/office/2006/metadata/properties" ma:root="true" ma:fieldsID="729761e14c5b2671f711c3256c9d9d8d" ns2:_="" ns3:_="">
    <xsd:import namespace="cc82b941-e7cd-41be-8716-53eac352d379"/>
    <xsd:import namespace="8eceed0e-f6c5-469f-a1a3-36254dc2a9c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ServiceOCR"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82b941-e7cd-41be-8716-53eac352d3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c04c6af-d60c-4670-8c9c-7f80a3ec6f3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eceed0e-f6c5-469f-a1a3-36254dc2a9c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cab19f1-5576-4609-8825-6eff12119732}" ma:internalName="TaxCatchAll" ma:showField="CatchAllData" ma:web="8eceed0e-f6c5-469f-a1a3-36254dc2a9c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LengthInSeconds xmlns="cc82b941-e7cd-41be-8716-53eac352d379" xsi:nil="true"/>
    <lcf76f155ced4ddcb4097134ff3c332f xmlns="cc82b941-e7cd-41be-8716-53eac352d379">
      <Terms xmlns="http://schemas.microsoft.com/office/infopath/2007/PartnerControls"/>
    </lcf76f155ced4ddcb4097134ff3c332f>
    <TaxCatchAll xmlns="8eceed0e-f6c5-469f-a1a3-36254dc2a9cd" xsi:nil="true"/>
    <SharedWithUsers xmlns="8eceed0e-f6c5-469f-a1a3-36254dc2a9cd">
      <UserInfo>
        <DisplayName>Sheila Leaman</DisplayName>
        <AccountId>51</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7BC1703-5C3B-4CBD-9496-705FA89999F8}"/>
</file>

<file path=customXml/itemProps2.xml><?xml version="1.0" encoding="utf-8"?>
<ds:datastoreItem xmlns:ds="http://schemas.openxmlformats.org/officeDocument/2006/customXml" ds:itemID="{EB3EAD0D-AD33-4DE9-A04C-ADBA8D81216E}">
  <ds:schemaRefs/>
</ds:datastoreItem>
</file>

<file path=customXml/itemProps3.xml><?xml version="1.0" encoding="utf-8"?>
<ds:datastoreItem xmlns:ds="http://schemas.openxmlformats.org/officeDocument/2006/customXml" ds:itemID="{3B69330B-154C-43B9-AAF7-1A571867C6C9}">
  <ds:schemaRefs/>
</ds:datastoreItem>
</file>

<file path=docProps/app.xml><?xml version="1.0" encoding="utf-8"?>
<Properties xmlns="http://schemas.openxmlformats.org/officeDocument/2006/extended-properties" xmlns:vt="http://schemas.openxmlformats.org/officeDocument/2006/docPropsVTypes">
  <TotalTime>0</TotalTime>
  <Words>6362</Words>
  <Application>Microsoft Office PowerPoint</Application>
  <PresentationFormat>全屏显示(16:9)</PresentationFormat>
  <Paragraphs>652</Paragraphs>
  <Slides>33</Slides>
  <Notes>15</Notes>
  <HiddenSlides>0</HiddenSlides>
  <MMClips>0</MMClips>
  <ScaleCrop>false</ScaleCrop>
  <HeadingPairs>
    <vt:vector size="4" baseType="variant">
      <vt:variant>
        <vt:lpstr>主题</vt:lpstr>
      </vt:variant>
      <vt:variant>
        <vt:i4>1</vt:i4>
      </vt:variant>
      <vt:variant>
        <vt:lpstr>幻灯片标题</vt:lpstr>
      </vt:variant>
      <vt:variant>
        <vt:i4>33</vt:i4>
      </vt:variant>
    </vt:vector>
  </HeadingPairs>
  <TitlesOfParts>
    <vt:vector size="34" baseType="lpstr">
      <vt:lpstr>Office Theme</vt:lpstr>
      <vt:lpstr>DRG grouping supported by standardized data from hospital information system</vt:lpstr>
      <vt:lpstr>Meet the Speaker</vt:lpstr>
      <vt:lpstr>Disclaimer and Disclosures</vt:lpstr>
      <vt:lpstr>Agenda</vt:lpstr>
      <vt:lpstr>1. Basic DRG  Concepts</vt:lpstr>
      <vt:lpstr>What is a Diagnosis-Related Group（DRG）</vt:lpstr>
      <vt:lpstr>Scope of application（DRG）</vt:lpstr>
      <vt:lpstr>2. Data Uploading Interface                            and Data Standards</vt:lpstr>
      <vt:lpstr>Data Uploading Interface </vt:lpstr>
      <vt:lpstr>PowerPoint 演示文稿</vt:lpstr>
      <vt:lpstr>2.1 Medicare Drug Codes</vt:lpstr>
      <vt:lpstr>2.2 Medical Service Item Codes</vt:lpstr>
      <vt:lpstr>2.3 Medicare Consumables Codes（20+7）</vt:lpstr>
      <vt:lpstr>Codes matching after standardization</vt:lpstr>
      <vt:lpstr>2.4 Medicare Diagnostic Classification of                              Diseases and Codes (ICD-10)</vt:lpstr>
      <vt:lpstr>2.5 Medicare Classification and Codes                      for Surgical Operations (ICD-9-CM-3)</vt:lpstr>
      <vt:lpstr>2.6 Medical staff code (D/N/HY/HJ + 12 digit code)</vt:lpstr>
      <vt:lpstr>2.7 Section Classification Dictionary (against master data in Hospital Information System)</vt:lpstr>
      <vt:lpstr>2.8 Medicare billing statements</vt:lpstr>
      <vt:lpstr>2.8.1 Basic patient information (31 items)</vt:lpstr>
      <vt:lpstr>2.8.2 Information on outpatient chronic &amp; special diseases (6 items)</vt:lpstr>
      <vt:lpstr>2.8.3 Hospitalization Information Data (58 items)</vt:lpstr>
      <vt:lpstr>2.8.4 Medical billing data (98 items)</vt:lpstr>
      <vt:lpstr>PowerPoint 演示文稿</vt:lpstr>
      <vt:lpstr>Regular uploading of Medical Insurance Billing Data</vt:lpstr>
      <vt:lpstr>3. DRG grouping principles</vt:lpstr>
      <vt:lpstr>Data underlying the DRG grouping</vt:lpstr>
      <vt:lpstr>DRG grouping process（MDC-&gt;ADRG -&gt;DRG）</vt:lpstr>
      <vt:lpstr>Examples of grouping （BB21）</vt:lpstr>
      <vt:lpstr>4. Impact of DRG grouping on healthcare</vt:lpstr>
      <vt:lpstr> Improve efficiency</vt:lpstr>
      <vt:lpstr>Lower costs of treatment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蔡宏伟</cp:lastModifiedBy>
  <cp:revision>195</cp:revision>
  <dcterms:created xsi:type="dcterms:W3CDTF">2018-04-05T14:10:00Z</dcterms:created>
  <dcterms:modified xsi:type="dcterms:W3CDTF">2023-08-09T06:28:45Z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0x010100FFD491D5301BDA449EC62E031AD20AA6</vt:lpwstr>
  </property>
  <property fmtid="{D5CDD505-2E9C-101B-9397-08002B2CF9AE}" pid="3" name="SharedWithUsers">
    <vt:lpwstr>51;#Sheila Leaman</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bool>false</vt:bool>
  </property>
  <property fmtid="{D5CDD505-2E9C-101B-9397-08002B2CF9AE}" pid="10" name="MediaServiceImageTags">
    <vt:lpwstr/>
  </property>
  <property fmtid="{D5CDD505-2E9C-101B-9397-08002B2CF9AE}" pid="11" name="ICV">
    <vt:lpwstr>81B139550E6C4E058DEB5094C6763BB3_13</vt:lpwstr>
  </property>
  <property fmtid="{D5CDD505-2E9C-101B-9397-08002B2CF9AE}" pid="12" name="KSOProductBuildVer">
    <vt:lpwstr>2052-12.1.0.15120</vt:lpwstr>
  </property>
</Properties>
</file>